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9988" y="1725299"/>
            <a:ext cx="7463790" cy="1427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3/5/2025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3/5/2025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33805" y="150952"/>
            <a:ext cx="7076389" cy="1245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65150" y="2736850"/>
            <a:ext cx="7556500" cy="2254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shkola37kirov-r43.gosweb.gosuslugi.ru/glavnoe/priem-v-1-klass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ikt_coko@e-kirov.ru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sch37@kirovedu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ements.43edu.ru/" TargetMode="External"/><Relationship Id="rId2" Type="http://schemas.openxmlformats.org/officeDocument/2006/relationships/hyperlink" Target="https://one.43edu.r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868680">
              <a:lnSpc>
                <a:spcPct val="114999"/>
              </a:lnSpc>
              <a:spcBef>
                <a:spcPts val="95"/>
              </a:spcBef>
            </a:pPr>
            <a:r>
              <a:rPr sz="4000" spc="-10" dirty="0">
                <a:solidFill>
                  <a:srgbClr val="0D0D0D"/>
                </a:solidFill>
              </a:rPr>
              <a:t>Правила</a:t>
            </a:r>
            <a:r>
              <a:rPr sz="4000" spc="-145" dirty="0">
                <a:solidFill>
                  <a:srgbClr val="0D0D0D"/>
                </a:solidFill>
              </a:rPr>
              <a:t> </a:t>
            </a:r>
            <a:r>
              <a:rPr sz="4000" dirty="0">
                <a:solidFill>
                  <a:srgbClr val="0D0D0D"/>
                </a:solidFill>
              </a:rPr>
              <a:t>приема</a:t>
            </a:r>
            <a:r>
              <a:rPr sz="4000" spc="-135" dirty="0">
                <a:solidFill>
                  <a:srgbClr val="0D0D0D"/>
                </a:solidFill>
              </a:rPr>
              <a:t> </a:t>
            </a:r>
            <a:r>
              <a:rPr sz="4000" dirty="0">
                <a:solidFill>
                  <a:srgbClr val="0D0D0D"/>
                </a:solidFill>
              </a:rPr>
              <a:t>в</a:t>
            </a:r>
            <a:r>
              <a:rPr sz="4000" spc="-160" dirty="0">
                <a:solidFill>
                  <a:srgbClr val="0D0D0D"/>
                </a:solidFill>
              </a:rPr>
              <a:t> </a:t>
            </a:r>
            <a:r>
              <a:rPr sz="4000" dirty="0">
                <a:solidFill>
                  <a:srgbClr val="0D0D0D"/>
                </a:solidFill>
              </a:rPr>
              <a:t>1</a:t>
            </a:r>
            <a:r>
              <a:rPr sz="4000" spc="-145" dirty="0">
                <a:solidFill>
                  <a:srgbClr val="0D0D0D"/>
                </a:solidFill>
              </a:rPr>
              <a:t> </a:t>
            </a:r>
            <a:r>
              <a:rPr sz="4000" spc="-10" dirty="0">
                <a:solidFill>
                  <a:srgbClr val="0D0D0D"/>
                </a:solidFill>
              </a:rPr>
              <a:t>класс </a:t>
            </a:r>
            <a:r>
              <a:rPr sz="4000" spc="-55" dirty="0">
                <a:solidFill>
                  <a:srgbClr val="0D0D0D"/>
                </a:solidFill>
              </a:rPr>
              <a:t>МОАУ</a:t>
            </a:r>
            <a:r>
              <a:rPr sz="4000" spc="-155" dirty="0">
                <a:solidFill>
                  <a:srgbClr val="0D0D0D"/>
                </a:solidFill>
              </a:rPr>
              <a:t> </a:t>
            </a:r>
            <a:r>
              <a:rPr sz="4000" dirty="0">
                <a:solidFill>
                  <a:srgbClr val="0D0D0D"/>
                </a:solidFill>
              </a:rPr>
              <a:t>СОШ</a:t>
            </a:r>
            <a:r>
              <a:rPr sz="4000" spc="-90" dirty="0">
                <a:solidFill>
                  <a:srgbClr val="0D0D0D"/>
                </a:solidFill>
              </a:rPr>
              <a:t> </a:t>
            </a:r>
            <a:r>
              <a:rPr sz="4000" dirty="0">
                <a:solidFill>
                  <a:srgbClr val="0D0D0D"/>
                </a:solidFill>
              </a:rPr>
              <a:t>с</a:t>
            </a:r>
            <a:r>
              <a:rPr sz="4000" spc="-90" dirty="0">
                <a:solidFill>
                  <a:srgbClr val="0D0D0D"/>
                </a:solidFill>
              </a:rPr>
              <a:t> </a:t>
            </a:r>
            <a:r>
              <a:rPr sz="4000" dirty="0">
                <a:solidFill>
                  <a:srgbClr val="0D0D0D"/>
                </a:solidFill>
              </a:rPr>
              <a:t>УИОП</a:t>
            </a:r>
            <a:r>
              <a:rPr sz="4000" spc="-65" dirty="0">
                <a:solidFill>
                  <a:srgbClr val="0D0D0D"/>
                </a:solidFill>
              </a:rPr>
              <a:t> </a:t>
            </a:r>
            <a:r>
              <a:rPr sz="4000" dirty="0">
                <a:solidFill>
                  <a:srgbClr val="0D0D0D"/>
                </a:solidFill>
              </a:rPr>
              <a:t>№</a:t>
            </a:r>
            <a:r>
              <a:rPr sz="4000" spc="-85" dirty="0">
                <a:solidFill>
                  <a:srgbClr val="0D0D0D"/>
                </a:solidFill>
              </a:rPr>
              <a:t> </a:t>
            </a:r>
            <a:r>
              <a:rPr sz="4000" dirty="0">
                <a:solidFill>
                  <a:srgbClr val="0D0D0D"/>
                </a:solidFill>
              </a:rPr>
              <a:t>37</a:t>
            </a:r>
            <a:r>
              <a:rPr sz="4000" spc="-95" dirty="0">
                <a:solidFill>
                  <a:srgbClr val="0D0D0D"/>
                </a:solidFill>
              </a:rPr>
              <a:t> </a:t>
            </a:r>
            <a:r>
              <a:rPr sz="4000" dirty="0">
                <a:solidFill>
                  <a:srgbClr val="0D0D0D"/>
                </a:solidFill>
              </a:rPr>
              <a:t>.</a:t>
            </a:r>
            <a:r>
              <a:rPr sz="4000" spc="-95" dirty="0">
                <a:solidFill>
                  <a:srgbClr val="0D0D0D"/>
                </a:solidFill>
              </a:rPr>
              <a:t> </a:t>
            </a:r>
            <a:r>
              <a:rPr sz="4000" spc="-10" dirty="0">
                <a:solidFill>
                  <a:srgbClr val="0D0D0D"/>
                </a:solidFill>
              </a:rPr>
              <a:t>Кирова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819148" y="3257550"/>
            <a:ext cx="57124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>
                <a:solidFill>
                  <a:srgbClr val="0D0D0D"/>
                </a:solidFill>
                <a:latin typeface="Calibri"/>
                <a:cs typeface="Calibri"/>
              </a:rPr>
              <a:t>в</a:t>
            </a:r>
            <a:r>
              <a:rPr sz="4000" b="1" spc="-105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4000" b="1" spc="-20" smtClean="0">
                <a:solidFill>
                  <a:srgbClr val="0D0D0D"/>
                </a:solidFill>
                <a:latin typeface="Calibri"/>
                <a:cs typeface="Calibri"/>
              </a:rPr>
              <a:t>202</a:t>
            </a:r>
            <a:r>
              <a:rPr lang="ru-RU" sz="4000" b="1" spc="-20" dirty="0" smtClean="0">
                <a:solidFill>
                  <a:srgbClr val="0D0D0D"/>
                </a:solidFill>
                <a:latin typeface="Calibri"/>
                <a:cs typeface="Calibri"/>
              </a:rPr>
              <a:t>5</a:t>
            </a:r>
            <a:r>
              <a:rPr sz="4000" b="1" spc="-20" smtClean="0">
                <a:solidFill>
                  <a:srgbClr val="0D0D0D"/>
                </a:solidFill>
                <a:latin typeface="Calibri"/>
                <a:cs typeface="Calibri"/>
              </a:rPr>
              <a:t>-</a:t>
            </a:r>
            <a:r>
              <a:rPr sz="4000" b="1" smtClean="0">
                <a:solidFill>
                  <a:srgbClr val="0D0D0D"/>
                </a:solidFill>
                <a:latin typeface="Calibri"/>
                <a:cs typeface="Calibri"/>
              </a:rPr>
              <a:t>202</a:t>
            </a:r>
            <a:r>
              <a:rPr lang="ru-RU" sz="4000" b="1" dirty="0" smtClean="0">
                <a:solidFill>
                  <a:srgbClr val="0D0D0D"/>
                </a:solidFill>
                <a:latin typeface="Calibri"/>
                <a:cs typeface="Calibri"/>
              </a:rPr>
              <a:t>6</a:t>
            </a:r>
            <a:r>
              <a:rPr sz="4000" b="1" spc="-135" smtClean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0D0D0D"/>
                </a:solidFill>
                <a:latin typeface="Calibri"/>
                <a:cs typeface="Calibri"/>
              </a:rPr>
              <a:t>учебном</a:t>
            </a:r>
            <a:r>
              <a:rPr sz="4000" b="1" spc="-7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4000" b="1" spc="-20" dirty="0">
                <a:solidFill>
                  <a:srgbClr val="0D0D0D"/>
                </a:solidFill>
                <a:latin typeface="Calibri"/>
                <a:cs typeface="Calibri"/>
              </a:rPr>
              <a:t>году</a:t>
            </a:r>
            <a:endParaRPr sz="4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0361" y="250062"/>
            <a:ext cx="5380355" cy="871219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907415" marR="5080" indent="-895350">
              <a:lnSpc>
                <a:spcPts val="3300"/>
              </a:lnSpc>
              <a:spcBef>
                <a:spcPts val="254"/>
              </a:spcBef>
            </a:pPr>
            <a:r>
              <a:rPr sz="2800" spc="-10" dirty="0">
                <a:latin typeface="Times New Roman"/>
                <a:cs typeface="Times New Roman"/>
              </a:rPr>
              <a:t>Первоочередной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порядок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приема </a:t>
            </a:r>
            <a:r>
              <a:rPr sz="2800" dirty="0">
                <a:latin typeface="Times New Roman"/>
                <a:cs typeface="Times New Roman"/>
              </a:rPr>
              <a:t>(п.10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Порядка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приема)</a:t>
            </a:r>
            <a:endParaRPr sz="28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98450" y="1208024"/>
          <a:ext cx="8353425" cy="5185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4200"/>
                <a:gridCol w="2590800"/>
                <a:gridCol w="2638425"/>
              </a:tblGrid>
              <a:tr h="597535">
                <a:tc gridSpan="3">
                  <a:txBody>
                    <a:bodyPr/>
                    <a:lstStyle/>
                    <a:p>
                      <a:pPr marL="67945">
                        <a:lnSpc>
                          <a:spcPts val="21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Право</a:t>
                      </a:r>
                      <a:r>
                        <a:rPr sz="18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8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первоочередное</a:t>
                      </a:r>
                      <a:r>
                        <a:rPr sz="18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предоставление</a:t>
                      </a:r>
                      <a:r>
                        <a:rPr sz="18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места</a:t>
                      </a:r>
                      <a:r>
                        <a:rPr sz="18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ребенку</a:t>
                      </a:r>
                      <a:r>
                        <a:rPr sz="18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общеобразовательных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организациях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03860">
                <a:tc gridSpan="3">
                  <a:txBody>
                    <a:bodyPr/>
                    <a:lstStyle/>
                    <a:p>
                      <a:pPr algn="ctr">
                        <a:lnSpc>
                          <a:spcPts val="2105"/>
                        </a:lnSpc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Федеральное законодательство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184015">
                <a:tc>
                  <a:txBody>
                    <a:bodyPr/>
                    <a:lstStyle/>
                    <a:p>
                      <a:pPr marL="67945" marR="63500" algn="just">
                        <a:lnSpc>
                          <a:spcPts val="2280"/>
                        </a:lnSpc>
                        <a:spcBef>
                          <a:spcPts val="15"/>
                        </a:spcBef>
                        <a:tabLst>
                          <a:tab pos="2154555" algn="l"/>
                        </a:tabLst>
                      </a:pPr>
                      <a:r>
                        <a:rPr sz="1900" spc="-10" dirty="0">
                          <a:latin typeface="Times New Roman"/>
                          <a:cs typeface="Times New Roman"/>
                        </a:rPr>
                        <a:t>Военнослужащие (проходящие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900" spc="-10" dirty="0">
                          <a:latin typeface="Times New Roman"/>
                          <a:cs typeface="Times New Roman"/>
                        </a:rPr>
                        <a:t>военную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67945" marR="60325" algn="just">
                        <a:lnSpc>
                          <a:spcPts val="2280"/>
                        </a:lnSpc>
                        <a:spcBef>
                          <a:spcPts val="5"/>
                        </a:spcBef>
                        <a:tabLst>
                          <a:tab pos="1857375" algn="l"/>
                        </a:tabLst>
                      </a:pPr>
                      <a:r>
                        <a:rPr sz="1900" dirty="0">
                          <a:latin typeface="Times New Roman"/>
                          <a:cs typeface="Times New Roman"/>
                        </a:rPr>
                        <a:t>службу</a:t>
                      </a:r>
                      <a:r>
                        <a:rPr sz="1900" spc="38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900" spc="37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900" spc="-10" dirty="0">
                          <a:latin typeface="Times New Roman"/>
                          <a:cs typeface="Times New Roman"/>
                        </a:rPr>
                        <a:t>Вооруженных Силах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900" spc="-10" dirty="0">
                          <a:latin typeface="Times New Roman"/>
                          <a:cs typeface="Times New Roman"/>
                        </a:rPr>
                        <a:t>Российской 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Федерации</a:t>
                      </a:r>
                      <a:r>
                        <a:rPr sz="1900" spc="4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900" spc="4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призыву</a:t>
                      </a:r>
                      <a:r>
                        <a:rPr sz="1900" spc="4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spc="-25" dirty="0">
                          <a:latin typeface="Times New Roman"/>
                          <a:cs typeface="Times New Roman"/>
                        </a:rPr>
                        <a:t>или </a:t>
                      </a:r>
                      <a:r>
                        <a:rPr sz="1900" spc="-10" dirty="0">
                          <a:latin typeface="Times New Roman"/>
                          <a:cs typeface="Times New Roman"/>
                        </a:rPr>
                        <a:t>контракту)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900" spc="-10" dirty="0">
                          <a:latin typeface="Times New Roman"/>
                          <a:cs typeface="Times New Roman"/>
                        </a:rPr>
                        <a:t>Военнослужащие,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67945" marR="59055" algn="just">
                        <a:lnSpc>
                          <a:spcPct val="100000"/>
                        </a:lnSpc>
                        <a:tabLst>
                          <a:tab pos="2418715" algn="l"/>
                        </a:tabLst>
                      </a:pPr>
                      <a:r>
                        <a:rPr sz="1900" dirty="0">
                          <a:latin typeface="Times New Roman"/>
                          <a:cs typeface="Times New Roman"/>
                        </a:rPr>
                        <a:t>призванные</a:t>
                      </a:r>
                      <a:r>
                        <a:rPr sz="1900" spc="34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900" spc="34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900" spc="-10" dirty="0">
                          <a:latin typeface="Times New Roman"/>
                          <a:cs typeface="Times New Roman"/>
                        </a:rPr>
                        <a:t>военную 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службу</a:t>
                      </a:r>
                      <a:r>
                        <a:rPr sz="1900" spc="25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900" spc="24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900" spc="-10" dirty="0">
                          <a:latin typeface="Times New Roman"/>
                          <a:cs typeface="Times New Roman"/>
                        </a:rPr>
                        <a:t>мобилизации, 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проходящие</a:t>
                      </a:r>
                      <a:r>
                        <a:rPr sz="1900" spc="340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службу</a:t>
                      </a:r>
                      <a:r>
                        <a:rPr sz="1900" spc="345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900" spc="-5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900" spc="-10" dirty="0">
                          <a:latin typeface="Times New Roman"/>
                          <a:cs typeface="Times New Roman"/>
                        </a:rPr>
                        <a:t>Вооруженных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900" spc="-20" dirty="0">
                          <a:latin typeface="Times New Roman"/>
                          <a:cs typeface="Times New Roman"/>
                        </a:rPr>
                        <a:t>Силах 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Российской</a:t>
                      </a:r>
                      <a:r>
                        <a:rPr sz="1900" spc="29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Федерации</a:t>
                      </a:r>
                      <a:r>
                        <a:rPr sz="1900" spc="28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900" spc="-25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900" spc="-10" dirty="0">
                          <a:latin typeface="Times New Roman"/>
                          <a:cs typeface="Times New Roman"/>
                        </a:rPr>
                        <a:t>контракту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 marR="60960">
                        <a:lnSpc>
                          <a:spcPts val="2280"/>
                        </a:lnSpc>
                        <a:spcBef>
                          <a:spcPts val="15"/>
                        </a:spcBef>
                        <a:tabLst>
                          <a:tab pos="1954530" algn="l"/>
                        </a:tabLst>
                      </a:pPr>
                      <a:r>
                        <a:rPr sz="1900" spc="-10" dirty="0">
                          <a:latin typeface="Times New Roman"/>
                          <a:cs typeface="Times New Roman"/>
                        </a:rPr>
                        <a:t>Федеральный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900" spc="-20" dirty="0">
                          <a:latin typeface="Times New Roman"/>
                          <a:cs typeface="Times New Roman"/>
                        </a:rPr>
                        <a:t>закон 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9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27.05.1998</a:t>
                      </a:r>
                      <a:r>
                        <a:rPr sz="19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9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spc="-10" dirty="0">
                          <a:latin typeface="Times New Roman"/>
                          <a:cs typeface="Times New Roman"/>
                        </a:rPr>
                        <a:t>76-</a:t>
                      </a:r>
                      <a:r>
                        <a:rPr sz="1900" spc="-25" dirty="0">
                          <a:latin typeface="Times New Roman"/>
                          <a:cs typeface="Times New Roman"/>
                        </a:rPr>
                        <a:t>ФЗ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114935">
                        <a:lnSpc>
                          <a:spcPts val="2205"/>
                        </a:lnSpc>
                        <a:tabLst>
                          <a:tab pos="1768475" algn="l"/>
                        </a:tabLst>
                      </a:pPr>
                      <a:r>
                        <a:rPr sz="1900" spc="-25" dirty="0">
                          <a:latin typeface="Times New Roman"/>
                          <a:cs typeface="Times New Roman"/>
                        </a:rPr>
                        <a:t>«О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900" spc="-10" dirty="0">
                          <a:latin typeface="Times New Roman"/>
                          <a:cs typeface="Times New Roman"/>
                        </a:rPr>
                        <a:t>статусе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114935" marR="573405">
                        <a:lnSpc>
                          <a:spcPct val="100000"/>
                        </a:lnSpc>
                      </a:pPr>
                      <a:r>
                        <a:rPr sz="1900" spc="-10" dirty="0">
                          <a:latin typeface="Times New Roman"/>
                          <a:cs typeface="Times New Roman"/>
                        </a:rPr>
                        <a:t>военнослужащих» 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(часть</a:t>
                      </a:r>
                      <a:r>
                        <a:rPr sz="19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6,</a:t>
                      </a:r>
                      <a:r>
                        <a:rPr sz="19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ст.</a:t>
                      </a:r>
                      <a:r>
                        <a:rPr sz="19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spc="-25" dirty="0">
                          <a:latin typeface="Times New Roman"/>
                          <a:cs typeface="Times New Roman"/>
                        </a:rPr>
                        <a:t>19)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114935">
                        <a:lnSpc>
                          <a:spcPct val="100000"/>
                        </a:lnSpc>
                        <a:tabLst>
                          <a:tab pos="803275" algn="l"/>
                          <a:tab pos="2198370" algn="l"/>
                        </a:tabLst>
                      </a:pPr>
                      <a:r>
                        <a:rPr sz="1900" spc="-20" dirty="0">
                          <a:latin typeface="Times New Roman"/>
                          <a:cs typeface="Times New Roman"/>
                        </a:rPr>
                        <a:t>Указ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900" spc="-10" dirty="0">
                          <a:latin typeface="Times New Roman"/>
                          <a:cs typeface="Times New Roman"/>
                        </a:rPr>
                        <a:t>Президента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900" spc="-25" dirty="0">
                          <a:latin typeface="Times New Roman"/>
                          <a:cs typeface="Times New Roman"/>
                        </a:rPr>
                        <a:t>РФ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114935">
                        <a:lnSpc>
                          <a:spcPct val="100000"/>
                        </a:lnSpc>
                        <a:tabLst>
                          <a:tab pos="513715" algn="l"/>
                          <a:tab pos="1043940" algn="l"/>
                          <a:tab pos="1437640" algn="l"/>
                        </a:tabLst>
                      </a:pPr>
                      <a:r>
                        <a:rPr sz="1900" spc="-50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900" spc="-25" dirty="0">
                          <a:latin typeface="Times New Roman"/>
                          <a:cs typeface="Times New Roman"/>
                        </a:rPr>
                        <a:t>647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900" spc="-25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900" spc="-10" dirty="0">
                          <a:latin typeface="Times New Roman"/>
                          <a:cs typeface="Times New Roman"/>
                        </a:rPr>
                        <a:t>21.09.2022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114935" marR="60960">
                        <a:lnSpc>
                          <a:spcPct val="100000"/>
                        </a:lnSpc>
                        <a:tabLst>
                          <a:tab pos="1315720" algn="l"/>
                        </a:tabLst>
                      </a:pPr>
                      <a:r>
                        <a:rPr sz="1900" spc="-25" dirty="0">
                          <a:latin typeface="Times New Roman"/>
                          <a:cs typeface="Times New Roman"/>
                        </a:rPr>
                        <a:t>«Об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900" spc="-10" dirty="0">
                          <a:latin typeface="Times New Roman"/>
                          <a:cs typeface="Times New Roman"/>
                        </a:rPr>
                        <a:t>объявлении частичной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114935">
                        <a:lnSpc>
                          <a:spcPct val="100000"/>
                        </a:lnSpc>
                        <a:tabLst>
                          <a:tab pos="2408555" algn="l"/>
                        </a:tabLst>
                      </a:pPr>
                      <a:r>
                        <a:rPr sz="1900" spc="-10" dirty="0">
                          <a:latin typeface="Times New Roman"/>
                          <a:cs typeface="Times New Roman"/>
                        </a:rPr>
                        <a:t>мобилизации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900" spc="-50" dirty="0">
                          <a:latin typeface="Times New Roman"/>
                          <a:cs typeface="Times New Roman"/>
                        </a:rPr>
                        <a:t>в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114935">
                        <a:lnSpc>
                          <a:spcPct val="100000"/>
                        </a:lnSpc>
                      </a:pPr>
                      <a:r>
                        <a:rPr sz="1900" spc="-10" dirty="0">
                          <a:latin typeface="Times New Roman"/>
                          <a:cs typeface="Times New Roman"/>
                        </a:rPr>
                        <a:t>Российской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1149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900" spc="-10" dirty="0">
                          <a:latin typeface="Times New Roman"/>
                          <a:cs typeface="Times New Roman"/>
                        </a:rPr>
                        <a:t>Федерации»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900" spc="-10" dirty="0">
                          <a:latin typeface="Times New Roman"/>
                          <a:cs typeface="Times New Roman"/>
                        </a:rPr>
                        <a:t>Возможные</a:t>
                      </a:r>
                      <a:r>
                        <a:rPr sz="19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spc="-10" dirty="0">
                          <a:latin typeface="Times New Roman"/>
                          <a:cs typeface="Times New Roman"/>
                        </a:rPr>
                        <a:t>документы,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900" spc="-10" dirty="0">
                          <a:latin typeface="Times New Roman"/>
                          <a:cs typeface="Times New Roman"/>
                        </a:rPr>
                        <a:t>подтверждающие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900" dirty="0">
                          <a:latin typeface="Times New Roman"/>
                          <a:cs typeface="Times New Roman"/>
                        </a:rPr>
                        <a:t>наличие</a:t>
                      </a:r>
                      <a:r>
                        <a:rPr sz="19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права:</a:t>
                      </a:r>
                      <a:r>
                        <a:rPr sz="19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spc="-10" dirty="0">
                          <a:latin typeface="Times New Roman"/>
                          <a:cs typeface="Times New Roman"/>
                        </a:rPr>
                        <a:t>Справка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92075" marR="256540">
                        <a:lnSpc>
                          <a:spcPct val="100000"/>
                        </a:lnSpc>
                      </a:pPr>
                      <a:r>
                        <a:rPr sz="1900" spc="-10" dirty="0">
                          <a:latin typeface="Times New Roman"/>
                          <a:cs typeface="Times New Roman"/>
                        </a:rPr>
                        <a:t>/удостоверение</a:t>
                      </a:r>
                      <a:r>
                        <a:rPr sz="19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spc="-50" dirty="0">
                          <a:latin typeface="Times New Roman"/>
                          <a:cs typeface="Times New Roman"/>
                        </a:rPr>
                        <a:t>о </a:t>
                      </a:r>
                      <a:r>
                        <a:rPr sz="1900" spc="-20" dirty="0">
                          <a:latin typeface="Times New Roman"/>
                          <a:cs typeface="Times New Roman"/>
                        </a:rPr>
                        <a:t>прохождении</a:t>
                      </a:r>
                      <a:r>
                        <a:rPr sz="19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spc="-10" dirty="0">
                          <a:latin typeface="Times New Roman"/>
                          <a:cs typeface="Times New Roman"/>
                        </a:rPr>
                        <a:t>военной 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службы</a:t>
                      </a:r>
                      <a:r>
                        <a:rPr sz="19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должна</a:t>
                      </a:r>
                      <a:r>
                        <a:rPr sz="19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spc="-20" dirty="0">
                          <a:latin typeface="Times New Roman"/>
                          <a:cs typeface="Times New Roman"/>
                        </a:rPr>
                        <a:t>быть 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выдана</a:t>
                      </a:r>
                      <a:r>
                        <a:rPr sz="19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spc="-10" dirty="0">
                          <a:latin typeface="Times New Roman"/>
                          <a:cs typeface="Times New Roman"/>
                        </a:rPr>
                        <a:t>Военным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92075" marR="1670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900" spc="-20" dirty="0">
                          <a:latin typeface="Times New Roman"/>
                          <a:cs typeface="Times New Roman"/>
                        </a:rPr>
                        <a:t>комиссариатом</a:t>
                      </a:r>
                      <a:r>
                        <a:rPr sz="19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или</a:t>
                      </a:r>
                      <a:r>
                        <a:rPr sz="1900" spc="-25" dirty="0">
                          <a:latin typeface="Times New Roman"/>
                          <a:cs typeface="Times New Roman"/>
                        </a:rPr>
                        <a:t> по 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месту</a:t>
                      </a:r>
                      <a:r>
                        <a:rPr sz="19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службы</a:t>
                      </a:r>
                      <a:r>
                        <a:rPr sz="19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9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spc="-10" dirty="0">
                          <a:latin typeface="Times New Roman"/>
                          <a:cs typeface="Times New Roman"/>
                        </a:rPr>
                        <a:t>ранее 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чем</a:t>
                      </a:r>
                      <a:r>
                        <a:rPr sz="19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9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один</a:t>
                      </a:r>
                      <a:r>
                        <a:rPr sz="19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месяц</a:t>
                      </a:r>
                      <a:r>
                        <a:rPr sz="19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spc="-25" dirty="0">
                          <a:latin typeface="Times New Roman"/>
                          <a:cs typeface="Times New Roman"/>
                        </a:rPr>
                        <a:t>до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900" dirty="0">
                          <a:latin typeface="Times New Roman"/>
                          <a:cs typeface="Times New Roman"/>
                        </a:rPr>
                        <a:t>даты</a:t>
                      </a:r>
                      <a:r>
                        <a:rPr sz="19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dirty="0">
                          <a:latin typeface="Times New Roman"/>
                          <a:cs typeface="Times New Roman"/>
                        </a:rPr>
                        <a:t>ее</a:t>
                      </a:r>
                      <a:r>
                        <a:rPr sz="19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spc="-10" dirty="0">
                          <a:latin typeface="Times New Roman"/>
                          <a:cs typeface="Times New Roman"/>
                        </a:rPr>
                        <a:t>представления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0361" y="250062"/>
            <a:ext cx="538035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07415" marR="5080" indent="-89535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Times New Roman"/>
                <a:cs typeface="Times New Roman"/>
              </a:rPr>
              <a:t>Первоочередной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порядок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приема </a:t>
            </a:r>
            <a:r>
              <a:rPr sz="2800" dirty="0">
                <a:latin typeface="Times New Roman"/>
                <a:cs typeface="Times New Roman"/>
              </a:rPr>
              <a:t>(п.10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Порядка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приема)</a:t>
            </a:r>
            <a:endParaRPr sz="28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6050" y="1136650"/>
          <a:ext cx="8763000" cy="5328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8600"/>
                <a:gridCol w="2286000"/>
                <a:gridCol w="2438400"/>
              </a:tblGrid>
              <a:tr h="266065">
                <a:tc gridSpan="3">
                  <a:txBody>
                    <a:bodyPr/>
                    <a:lstStyle/>
                    <a:p>
                      <a:pPr marL="67945">
                        <a:lnSpc>
                          <a:spcPts val="1755"/>
                        </a:lnSpc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Право</a:t>
                      </a:r>
                      <a:r>
                        <a:rPr sz="15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первоочередное</a:t>
                      </a:r>
                      <a:r>
                        <a:rPr sz="15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предоставление</a:t>
                      </a:r>
                      <a:r>
                        <a:rPr sz="15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места</a:t>
                      </a:r>
                      <a:r>
                        <a:rPr sz="15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ребенку</a:t>
                      </a:r>
                      <a:r>
                        <a:rPr sz="15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общеобразовательных</a:t>
                      </a:r>
                      <a:r>
                        <a:rPr sz="15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организациях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6700">
                <a:tc gridSpan="3">
                  <a:txBody>
                    <a:bodyPr/>
                    <a:lstStyle/>
                    <a:p>
                      <a:pPr algn="ctr">
                        <a:lnSpc>
                          <a:spcPts val="1755"/>
                        </a:lnSpc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Федеральное</a:t>
                      </a:r>
                      <a:r>
                        <a:rPr sz="15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законодательство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98830">
                <a:tc>
                  <a:txBody>
                    <a:bodyPr/>
                    <a:lstStyle/>
                    <a:p>
                      <a:pPr marL="67945">
                        <a:lnSpc>
                          <a:spcPts val="187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Сотрудники,</a:t>
                      </a:r>
                      <a:r>
                        <a:rPr sz="16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имеющие</a:t>
                      </a:r>
                      <a:r>
                        <a:rPr sz="16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специальные</a:t>
                      </a:r>
                      <a:r>
                        <a:rPr sz="16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звания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7945" marR="2044064">
                        <a:lnSpc>
                          <a:spcPct val="10000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проходящие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службу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полиции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7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Федеральный</a:t>
                      </a:r>
                      <a:r>
                        <a:rPr sz="16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закон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1938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07.02.2011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3-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ФЗ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«О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полиции»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(ч.6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ст.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46)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Возможные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документы,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2075" marR="816610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подтверждающие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наличие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права: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2075" marR="102235">
                        <a:lnSpc>
                          <a:spcPct val="10000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служебное</a:t>
                      </a:r>
                      <a:r>
                        <a:rPr sz="16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удостоверение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или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справка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о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2075" marR="191135">
                        <a:lnSpc>
                          <a:spcPct val="100000"/>
                        </a:lnSpc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прохождении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службы.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(Справка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прохождении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службы</a:t>
                      </a:r>
                      <a:r>
                        <a:rPr sz="16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должна</a:t>
                      </a:r>
                      <a:r>
                        <a:rPr sz="16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быть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2075" marR="1816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выдана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месту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службы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ранее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чем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один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месяц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даты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ее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представления)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96690">
                <a:tc>
                  <a:txBody>
                    <a:bodyPr/>
                    <a:lstStyle/>
                    <a:p>
                      <a:pPr marL="67945" marR="63500" algn="just">
                        <a:lnSpc>
                          <a:spcPts val="1920"/>
                        </a:lnSpc>
                        <a:spcBef>
                          <a:spcPts val="1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Сотрудники,</a:t>
                      </a:r>
                      <a:r>
                        <a:rPr sz="16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имеющие</a:t>
                      </a:r>
                      <a:r>
                        <a:rPr sz="16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специальные</a:t>
                      </a:r>
                      <a:r>
                        <a:rPr sz="16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звания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проходящие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службу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в: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10209" indent="-342265" algn="just">
                        <a:lnSpc>
                          <a:spcPts val="1855"/>
                        </a:lnSpc>
                        <a:buFont typeface="Symbol"/>
                        <a:buChar char=""/>
                        <a:tabLst>
                          <a:tab pos="410209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учреждениях</a:t>
                      </a:r>
                      <a:r>
                        <a:rPr sz="1600" spc="25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600" spc="25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органах</a:t>
                      </a:r>
                      <a:r>
                        <a:rPr sz="1600" spc="25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уголовно-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11480" algn="just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исполнительной</a:t>
                      </a:r>
                      <a:r>
                        <a:rPr sz="16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системы;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11480" marR="63500" indent="-342900" algn="just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411480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органах</a:t>
                      </a:r>
                      <a:r>
                        <a:rPr sz="1600" spc="229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принудительного</a:t>
                      </a:r>
                      <a:r>
                        <a:rPr sz="1600" spc="23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исполнения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Российской</a:t>
                      </a:r>
                      <a:r>
                        <a:rPr sz="16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Федерации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58115" marR="64135" algn="just">
                        <a:lnSpc>
                          <a:spcPct val="10000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(прим.:</a:t>
                      </a:r>
                      <a:r>
                        <a:rPr sz="1600" spc="35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ранее</a:t>
                      </a:r>
                      <a:r>
                        <a:rPr sz="1600" spc="36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600" spc="35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служба</a:t>
                      </a:r>
                      <a:r>
                        <a:rPr sz="1600" spc="36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судебных приставов);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11480" marR="63500" indent="-342900" algn="just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411480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федеральной</a:t>
                      </a:r>
                      <a:r>
                        <a:rPr sz="1600" spc="4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противопожарной</a:t>
                      </a:r>
                      <a:r>
                        <a:rPr sz="1600" spc="4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службе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Государственной</a:t>
                      </a:r>
                      <a:r>
                        <a:rPr sz="1600" spc="340" dirty="0">
                          <a:latin typeface="Times New Roman"/>
                          <a:cs typeface="Times New Roman"/>
                        </a:rPr>
                        <a:t>    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противопожарной службы;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11480" marR="64135" indent="-342900" algn="just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411480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таможенных</a:t>
                      </a:r>
                      <a:r>
                        <a:rPr sz="1600" spc="335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органах</a:t>
                      </a:r>
                      <a:r>
                        <a:rPr sz="1600" spc="340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Российской Федерации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10209" indent="-342265" algn="just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410209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600" spc="32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войсках</a:t>
                      </a:r>
                      <a:r>
                        <a:rPr sz="1600" spc="33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национальной</a:t>
                      </a:r>
                      <a:r>
                        <a:rPr sz="1600" spc="33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гвардии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11480" algn="just">
                        <a:lnSpc>
                          <a:spcPct val="10000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Российской</a:t>
                      </a:r>
                      <a:r>
                        <a:rPr sz="16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Федерации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60325" algn="just">
                        <a:lnSpc>
                          <a:spcPts val="1920"/>
                        </a:lnSpc>
                        <a:spcBef>
                          <a:spcPts val="1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Федеральный</a:t>
                      </a:r>
                      <a:r>
                        <a:rPr sz="1600" spc="15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закон</a:t>
                      </a:r>
                      <a:r>
                        <a:rPr sz="1600" spc="1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от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30.12.2012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283-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ФЗ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8580" algn="just">
                        <a:lnSpc>
                          <a:spcPts val="1855"/>
                        </a:lnSpc>
                        <a:tabLst>
                          <a:tab pos="1172210" algn="l"/>
                        </a:tabLst>
                      </a:pP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«О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социальных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8580" marR="61594" algn="just">
                        <a:lnSpc>
                          <a:spcPct val="10000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гарантиях</a:t>
                      </a:r>
                      <a:r>
                        <a:rPr sz="1600" spc="17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сотрудникам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некоторых</a:t>
                      </a:r>
                      <a:r>
                        <a:rPr sz="16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федеральных органов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8580" marR="61594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исполнительной</a:t>
                      </a:r>
                      <a:r>
                        <a:rPr sz="1600" spc="12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власти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6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внесении</a:t>
                      </a:r>
                      <a:r>
                        <a:rPr sz="16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изменений</a:t>
                      </a:r>
                      <a:r>
                        <a:rPr sz="16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отдельные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8580" marR="61594" algn="just">
                        <a:lnSpc>
                          <a:spcPct val="10000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законодательные</a:t>
                      </a:r>
                      <a:r>
                        <a:rPr sz="1600" spc="21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акты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Российской</a:t>
                      </a:r>
                      <a:r>
                        <a:rPr sz="16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Федерации»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(ч.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14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ст.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3)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1658" y="-25196"/>
            <a:ext cx="5981065" cy="784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3350"/>
              </a:lnSpc>
              <a:spcBef>
                <a:spcPts val="95"/>
              </a:spcBef>
            </a:pPr>
            <a:r>
              <a:rPr sz="2800" dirty="0">
                <a:latin typeface="Times New Roman"/>
                <a:cs typeface="Times New Roman"/>
              </a:rPr>
              <a:t>Первоочередной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порядок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приема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ts val="2630"/>
              </a:lnSpc>
            </a:pPr>
            <a:r>
              <a:rPr sz="2200" dirty="0">
                <a:latin typeface="Times New Roman"/>
                <a:cs typeface="Times New Roman"/>
              </a:rPr>
              <a:t>(дополнительная</a:t>
            </a:r>
            <a:r>
              <a:rPr sz="2200" spc="-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мера</a:t>
            </a:r>
            <a:r>
              <a:rPr sz="2200" spc="-8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социальной</a:t>
            </a:r>
            <a:r>
              <a:rPr sz="2200" spc="-9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поддержки)</a:t>
            </a:r>
            <a:endParaRPr sz="2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73164" y="758316"/>
          <a:ext cx="8856344" cy="60130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1095"/>
                <a:gridCol w="1468120"/>
                <a:gridCol w="4977129"/>
              </a:tblGrid>
              <a:tr h="225425">
                <a:tc gridSpan="3">
                  <a:txBody>
                    <a:bodyPr/>
                    <a:lstStyle/>
                    <a:p>
                      <a:pPr marL="635" algn="ctr">
                        <a:lnSpc>
                          <a:spcPts val="1625"/>
                        </a:lnSpc>
                        <a:spcBef>
                          <a:spcPts val="5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Региональное</a:t>
                      </a:r>
                      <a:r>
                        <a:rPr sz="14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законодательство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786120">
                <a:tc>
                  <a:txBody>
                    <a:bodyPr/>
                    <a:lstStyle/>
                    <a:p>
                      <a:pPr marL="68580" algn="just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медицинские</a:t>
                      </a:r>
                      <a:r>
                        <a:rPr sz="1400" b="1" spc="285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работники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 marR="60325" algn="just">
                        <a:lnSpc>
                          <a:spcPct val="114999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областных</a:t>
                      </a:r>
                      <a:r>
                        <a:rPr sz="1400" spc="23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государственных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медицинских</a:t>
                      </a:r>
                      <a:r>
                        <a:rPr sz="1400" spc="32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организаций,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оказывающих</a:t>
                      </a:r>
                      <a:r>
                        <a:rPr sz="1400" spc="4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(участвующих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spc="41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оказании)</a:t>
                      </a:r>
                      <a:r>
                        <a:rPr sz="1400" spc="42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первичную медико-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санитарную</a:t>
                      </a:r>
                      <a:r>
                        <a:rPr sz="1400" spc="4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помощь,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скорую,</a:t>
                      </a:r>
                      <a:r>
                        <a:rPr sz="14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том</a:t>
                      </a:r>
                      <a:r>
                        <a:rPr sz="14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числе</a:t>
                      </a:r>
                      <a:r>
                        <a:rPr sz="14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скорую специализированную,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 algn="just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медицинскую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помощь;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Закон</a:t>
                      </a:r>
                      <a:r>
                        <a:rPr sz="14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Кировской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4"/>
                        </a:spcBef>
                        <a:tabLst>
                          <a:tab pos="1233170" algn="l"/>
                        </a:tabLst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области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от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1229995" algn="l"/>
                        </a:tabLst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14.10.2013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320-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ЗО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 marR="60325" algn="just">
                        <a:lnSpc>
                          <a:spcPct val="114999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«Об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образовании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spc="475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Кировской области»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 algn="just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(часть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2,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ст.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11)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Возможные</a:t>
                      </a:r>
                      <a:r>
                        <a:rPr sz="14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документы,</a:t>
                      </a:r>
                      <a:r>
                        <a:rPr sz="14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подтверждающие</a:t>
                      </a:r>
                      <a:r>
                        <a:rPr sz="14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наличие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права: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 marR="57785">
                        <a:lnSpc>
                          <a:spcPct val="100000"/>
                        </a:lnSpc>
                      </a:pPr>
                      <a:r>
                        <a:rPr sz="14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400" b="1" u="sng" spc="45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медицинских</a:t>
                      </a:r>
                      <a:r>
                        <a:rPr sz="1400" b="1" u="sng" spc="48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работников</a:t>
                      </a:r>
                      <a:r>
                        <a:rPr sz="1400" b="1" spc="45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‒</a:t>
                      </a:r>
                      <a:r>
                        <a:rPr sz="1400" spc="4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справка</a:t>
                      </a:r>
                      <a:r>
                        <a:rPr sz="1400" spc="45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spc="4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места</a:t>
                      </a:r>
                      <a:r>
                        <a:rPr sz="1400" spc="4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работы,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которая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должна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содержать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следующие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сведения: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18159">
                        <a:lnSpc>
                          <a:spcPct val="100000"/>
                        </a:lnSpc>
                        <a:spcBef>
                          <a:spcPts val="95"/>
                        </a:spcBef>
                        <a:tabLst>
                          <a:tab pos="1291590" algn="l"/>
                          <a:tab pos="2606675" algn="l"/>
                          <a:tab pos="3624579" algn="l"/>
                        </a:tabLst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полное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наименование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областной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государственной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медицинской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организации,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1113155" algn="l"/>
                          <a:tab pos="2074545" algn="l"/>
                          <a:tab pos="2496820" algn="l"/>
                          <a:tab pos="3896360" algn="l"/>
                        </a:tabLst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реквизиты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лицензии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осуществление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медицинской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1407160" algn="l"/>
                          <a:tab pos="1804670" algn="l"/>
                          <a:tab pos="2911475" algn="l"/>
                          <a:tab pos="4561205" algn="l"/>
                        </a:tabLst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деятельности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указанием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осуществляемого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вида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 marR="59055" algn="just">
                        <a:lnSpc>
                          <a:spcPct val="114999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лицензируемой</a:t>
                      </a:r>
                      <a:r>
                        <a:rPr sz="1400" spc="315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деятельности</a:t>
                      </a:r>
                      <a:r>
                        <a:rPr sz="1400" spc="320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(оказание</a:t>
                      </a:r>
                      <a:r>
                        <a:rPr sz="1400" spc="320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первичной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доврачебной</a:t>
                      </a:r>
                      <a:r>
                        <a:rPr sz="1400" b="1" spc="33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медико-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санитарной</a:t>
                      </a:r>
                      <a:r>
                        <a:rPr sz="1400" spc="33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помощи,</a:t>
                      </a:r>
                      <a:r>
                        <a:rPr sz="1400" spc="33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первичной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врачебной</a:t>
                      </a:r>
                      <a:r>
                        <a:rPr sz="1400" b="1" spc="49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медико-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санитарной</a:t>
                      </a:r>
                      <a:r>
                        <a:rPr sz="1400" spc="49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помощи,</a:t>
                      </a:r>
                      <a:r>
                        <a:rPr sz="1400" spc="49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первичной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специализированной</a:t>
                      </a:r>
                      <a:r>
                        <a:rPr sz="1400" b="1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медико-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санитарной</a:t>
                      </a:r>
                      <a:r>
                        <a:rPr sz="14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помощи,</a:t>
                      </a:r>
                      <a:r>
                        <a:rPr sz="14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скорой,</a:t>
                      </a:r>
                      <a:r>
                        <a:rPr sz="14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том</a:t>
                      </a:r>
                      <a:r>
                        <a:rPr sz="1400" spc="23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числе</a:t>
                      </a:r>
                      <a:r>
                        <a:rPr sz="1400" spc="23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скорой</a:t>
                      </a:r>
                      <a:r>
                        <a:rPr sz="1400" b="1" spc="24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специализированной,</a:t>
                      </a:r>
                      <a:r>
                        <a:rPr sz="1400" spc="24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медицинской помощи),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 marR="58419">
                        <a:lnSpc>
                          <a:spcPct val="114999"/>
                        </a:lnSpc>
                        <a:tabLst>
                          <a:tab pos="1132840" algn="l"/>
                          <a:tab pos="2809240" algn="l"/>
                          <a:tab pos="3344545" algn="l"/>
                          <a:tab pos="3647440" algn="l"/>
                          <a:tab pos="4734560" algn="l"/>
                        </a:tabLst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фамилия,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имя,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отчество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медицинского</a:t>
                      </a:r>
                      <a:r>
                        <a:rPr sz="14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работника,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наименование</a:t>
                      </a:r>
                      <a:r>
                        <a:rPr sz="14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занимаемой</a:t>
                      </a:r>
                      <a:r>
                        <a:rPr sz="14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должности</a:t>
                      </a:r>
                      <a:r>
                        <a:rPr sz="14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работника</a:t>
                      </a:r>
                      <a:r>
                        <a:rPr sz="14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(с</a:t>
                      </a:r>
                      <a:r>
                        <a:rPr sz="14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указанием реквизитов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распорядительного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акта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назначении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должность),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 algn="just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вид</a:t>
                      </a:r>
                      <a:r>
                        <a:rPr sz="1400" spc="409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деятельности,</a:t>
                      </a:r>
                      <a:r>
                        <a:rPr sz="1400" spc="39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которую</a:t>
                      </a:r>
                      <a:r>
                        <a:rPr sz="1400" spc="41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осуществляет</a:t>
                      </a:r>
                      <a:r>
                        <a:rPr sz="1400" spc="41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медицинский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 marR="57785" algn="just">
                        <a:lnSpc>
                          <a:spcPct val="114999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работник</a:t>
                      </a:r>
                      <a:r>
                        <a:rPr sz="1400" spc="229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spc="229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рамках</a:t>
                      </a:r>
                      <a:r>
                        <a:rPr sz="1400" spc="23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выполнения</a:t>
                      </a:r>
                      <a:r>
                        <a:rPr sz="1400" spc="229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своих</a:t>
                      </a:r>
                      <a:r>
                        <a:rPr sz="1400" spc="229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должностных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обязанностей</a:t>
                      </a:r>
                      <a:r>
                        <a:rPr sz="1400" spc="30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(оказание</a:t>
                      </a:r>
                      <a:r>
                        <a:rPr sz="1400" spc="30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первичной</a:t>
                      </a:r>
                      <a:r>
                        <a:rPr sz="1400" spc="31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доврачебной</a:t>
                      </a:r>
                      <a:r>
                        <a:rPr sz="1400" spc="31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медико-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санитарной</a:t>
                      </a:r>
                      <a:r>
                        <a:rPr sz="14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помощи,</a:t>
                      </a:r>
                      <a:r>
                        <a:rPr sz="14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первичной</a:t>
                      </a:r>
                      <a:r>
                        <a:rPr sz="14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врачебной</a:t>
                      </a:r>
                      <a:r>
                        <a:rPr sz="14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медико-санитарной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помощи,</a:t>
                      </a:r>
                      <a:r>
                        <a:rPr sz="1400" spc="3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первичной</a:t>
                      </a:r>
                      <a:r>
                        <a:rPr sz="1400" spc="3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специализированной</a:t>
                      </a:r>
                      <a:r>
                        <a:rPr sz="1400" spc="3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медико-санитарной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помощи,</a:t>
                      </a:r>
                      <a:r>
                        <a:rPr sz="1400" spc="48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скорой,</a:t>
                      </a:r>
                      <a:r>
                        <a:rPr sz="1400" spc="4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spc="4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том</a:t>
                      </a:r>
                      <a:r>
                        <a:rPr sz="1400" spc="4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числе</a:t>
                      </a:r>
                      <a:r>
                        <a:rPr sz="1400" spc="4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скорой</a:t>
                      </a:r>
                      <a:r>
                        <a:rPr sz="1400" spc="4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специализированной,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медицинской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помощи);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4516" rIns="0" bIns="0" rtlCol="0">
            <a:spAutoFit/>
          </a:bodyPr>
          <a:lstStyle/>
          <a:p>
            <a:pPr marL="152400" algn="ctr">
              <a:lnSpc>
                <a:spcPts val="3350"/>
              </a:lnSpc>
              <a:spcBef>
                <a:spcPts val="95"/>
              </a:spcBef>
            </a:pPr>
            <a:r>
              <a:rPr sz="2800" dirty="0">
                <a:latin typeface="Times New Roman"/>
                <a:cs typeface="Times New Roman"/>
              </a:rPr>
              <a:t>Первоочередной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порядок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приема</a:t>
            </a:r>
            <a:endParaRPr sz="2800">
              <a:latin typeface="Times New Roman"/>
              <a:cs typeface="Times New Roman"/>
            </a:endParaRPr>
          </a:p>
          <a:p>
            <a:pPr marL="152400" algn="ctr">
              <a:lnSpc>
                <a:spcPts val="2630"/>
              </a:lnSpc>
            </a:pPr>
            <a:r>
              <a:rPr sz="2200" dirty="0">
                <a:latin typeface="Times New Roman"/>
                <a:cs typeface="Times New Roman"/>
              </a:rPr>
              <a:t>(дополнительная</a:t>
            </a:r>
            <a:r>
              <a:rPr sz="2200" spc="-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мера</a:t>
            </a:r>
            <a:r>
              <a:rPr sz="2200" spc="-8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социальной</a:t>
            </a:r>
            <a:r>
              <a:rPr sz="2200" spc="-9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поддержки)</a:t>
            </a:r>
            <a:endParaRPr sz="2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6050" y="1441450"/>
          <a:ext cx="8856979" cy="40341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68855"/>
                <a:gridCol w="1610359"/>
                <a:gridCol w="4977765"/>
              </a:tblGrid>
              <a:tr h="257810">
                <a:tc gridSpan="3">
                  <a:txBody>
                    <a:bodyPr/>
                    <a:lstStyle/>
                    <a:p>
                      <a:pPr algn="ctr">
                        <a:lnSpc>
                          <a:spcPts val="1875"/>
                        </a:lnSpc>
                        <a:spcBef>
                          <a:spcPts val="55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Региональное</a:t>
                      </a:r>
                      <a:r>
                        <a:rPr sz="1600" b="1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законодательство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257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педагогические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Закон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10">
                  <a:txBody>
                    <a:bodyPr/>
                    <a:lstStyle/>
                    <a:p>
                      <a:pPr marL="68580" marR="61594">
                        <a:lnSpc>
                          <a:spcPts val="1920"/>
                        </a:lnSpc>
                        <a:spcBef>
                          <a:spcPts val="15"/>
                        </a:spcBef>
                        <a:tabLst>
                          <a:tab pos="1277620" algn="l"/>
                          <a:tab pos="2475865" algn="l"/>
                          <a:tab pos="4196715" algn="l"/>
                        </a:tabLst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Возможные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документы,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подтверждающие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наличие права: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6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600" b="1" u="sng" spc="37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педагогических</a:t>
                      </a:r>
                      <a:r>
                        <a:rPr sz="1600" b="1" u="sng" spc="36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работников</a:t>
                      </a:r>
                      <a:r>
                        <a:rPr sz="1600" b="1" spc="3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‒</a:t>
                      </a:r>
                      <a:r>
                        <a:rPr sz="1600" spc="3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справка</a:t>
                      </a:r>
                      <a:r>
                        <a:rPr sz="1600" spc="3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600" spc="3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места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85"/>
                        </a:spcBef>
                        <a:tabLst>
                          <a:tab pos="977265" algn="l"/>
                          <a:tab pos="1891664" algn="l"/>
                          <a:tab pos="2776220" algn="l"/>
                          <a:tab pos="3912870" algn="l"/>
                        </a:tabLst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работы,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которая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должна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содержать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следующие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сведения: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8580" marR="59690">
                        <a:lnSpc>
                          <a:spcPct val="114999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полное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наименование областной государственной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или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муниципальной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образовательной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организации,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8580" marR="61594">
                        <a:lnSpc>
                          <a:spcPct val="114999"/>
                        </a:lnSpc>
                        <a:tabLst>
                          <a:tab pos="1590040" algn="l"/>
                          <a:tab pos="2902585" algn="l"/>
                          <a:tab pos="3592829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реквизиты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лицензии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осуществление образовательной</a:t>
                      </a:r>
                      <a:r>
                        <a:rPr sz="1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деятельности,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8580" marR="60960">
                        <a:lnSpc>
                          <a:spcPct val="109800"/>
                        </a:lnSpc>
                        <a:spcBef>
                          <a:spcPts val="45"/>
                        </a:spcBef>
                        <a:tabLst>
                          <a:tab pos="2147570" algn="l"/>
                          <a:tab pos="3961765" algn="l"/>
                        </a:tabLst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-наименование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занимаемой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должности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педагогического</a:t>
                      </a:r>
                      <a:r>
                        <a:rPr sz="1600" spc="4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работника</a:t>
                      </a:r>
                      <a:r>
                        <a:rPr sz="1600" spc="48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(с</a:t>
                      </a:r>
                      <a:r>
                        <a:rPr sz="1600" spc="4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указанием</a:t>
                      </a:r>
                      <a:r>
                        <a:rPr sz="1600" spc="4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реквизитов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распорядительного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акта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назначении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должность).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(Справка</a:t>
                      </a:r>
                      <a:r>
                        <a:rPr sz="1600" spc="4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должна</a:t>
                      </a:r>
                      <a:r>
                        <a:rPr sz="1600" spc="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быть</a:t>
                      </a:r>
                      <a:r>
                        <a:rPr sz="1600" spc="4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выданы</a:t>
                      </a:r>
                      <a:r>
                        <a:rPr sz="1600" spc="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600" spc="4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месту</a:t>
                      </a:r>
                      <a:r>
                        <a:rPr sz="1600" spc="4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работы</a:t>
                      </a:r>
                      <a:r>
                        <a:rPr sz="1600" spc="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ранее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чем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один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месяц</a:t>
                      </a:r>
                      <a:r>
                        <a:rPr sz="1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даты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ее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представления).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1273810" algn="l"/>
                        </a:tabLst>
                      </a:pP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работники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областных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Кировской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2089150" algn="l"/>
                        </a:tabLst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государственных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и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1350645" algn="l"/>
                        </a:tabLst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области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от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муниципальных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1349375" algn="l"/>
                        </a:tabLst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14.10.2013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№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образовательных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320-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ЗО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организаций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«Об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образовании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598805" algn="l"/>
                        </a:tabLst>
                      </a:pP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Кировской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области»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528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(часть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2,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ст.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11)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7284" y="335026"/>
            <a:ext cx="66700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999990" algn="l"/>
              </a:tabLst>
            </a:pPr>
            <a:r>
              <a:rPr sz="2400" b="1" dirty="0">
                <a:latin typeface="Times New Roman"/>
                <a:cs typeface="Times New Roman"/>
              </a:rPr>
              <a:t>Право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преимущественного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приема</a:t>
            </a:r>
            <a:r>
              <a:rPr sz="2400" b="1" dirty="0">
                <a:latin typeface="Times New Roman"/>
                <a:cs typeface="Times New Roman"/>
              </a:rPr>
              <a:t>	на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обучение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68879" y="734313"/>
            <a:ext cx="3288029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dirty="0">
                <a:latin typeface="Times New Roman"/>
                <a:cs typeface="Times New Roman"/>
              </a:rPr>
              <a:t>(п.12</a:t>
            </a:r>
            <a:r>
              <a:rPr sz="2500" spc="-7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Порядка</a:t>
            </a:r>
            <a:r>
              <a:rPr sz="2500" spc="-8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приема)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5900" y="1235709"/>
            <a:ext cx="8487410" cy="533019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385"/>
              </a:spcBef>
            </a:pPr>
            <a:r>
              <a:rPr sz="2000" dirty="0">
                <a:latin typeface="Times New Roman"/>
                <a:cs typeface="Times New Roman"/>
              </a:rPr>
              <a:t>«</a:t>
            </a:r>
            <a:r>
              <a:rPr sz="2400" dirty="0">
                <a:latin typeface="Times New Roman"/>
                <a:cs typeface="Times New Roman"/>
              </a:rPr>
              <a:t>ребенок,</a:t>
            </a:r>
            <a:r>
              <a:rPr sz="2400" spc="35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35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том</a:t>
            </a:r>
            <a:r>
              <a:rPr sz="2400" spc="36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числе</a:t>
            </a:r>
            <a:r>
              <a:rPr sz="2400" spc="35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усыновленный</a:t>
            </a:r>
            <a:r>
              <a:rPr sz="2400" spc="36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(удочеренный)</a:t>
            </a:r>
            <a:r>
              <a:rPr sz="2400" spc="360" dirty="0">
                <a:latin typeface="Times New Roman"/>
                <a:cs typeface="Times New Roman"/>
              </a:rPr>
              <a:t>  </a:t>
            </a:r>
            <a:r>
              <a:rPr sz="2400" spc="-25" dirty="0">
                <a:latin typeface="Times New Roman"/>
                <a:cs typeface="Times New Roman"/>
              </a:rPr>
              <a:t>или </a:t>
            </a:r>
            <a:r>
              <a:rPr sz="2400" dirty="0">
                <a:latin typeface="Times New Roman"/>
                <a:cs typeface="Times New Roman"/>
              </a:rPr>
              <a:t>находящийся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под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опекой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или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попечительством</a:t>
            </a:r>
            <a:r>
              <a:rPr sz="2400" dirty="0">
                <a:latin typeface="Times New Roman"/>
                <a:cs typeface="Times New Roman"/>
              </a:rPr>
              <a:t> в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семье,</a:t>
            </a:r>
            <a:r>
              <a:rPr sz="2400" spc="-10" dirty="0">
                <a:latin typeface="Times New Roman"/>
                <a:cs typeface="Times New Roman"/>
              </a:rPr>
              <a:t> включая </a:t>
            </a:r>
            <a:r>
              <a:rPr sz="2400" dirty="0">
                <a:latin typeface="Times New Roman"/>
                <a:cs typeface="Times New Roman"/>
              </a:rPr>
              <a:t>приемную</a:t>
            </a:r>
            <a:r>
              <a:rPr sz="2400" spc="305" dirty="0">
                <a:latin typeface="Times New Roman"/>
                <a:cs typeface="Times New Roman"/>
              </a:rPr>
              <a:t>    </a:t>
            </a:r>
            <a:r>
              <a:rPr sz="2400" dirty="0">
                <a:latin typeface="Times New Roman"/>
                <a:cs typeface="Times New Roman"/>
              </a:rPr>
              <a:t>либо</a:t>
            </a:r>
            <a:r>
              <a:rPr sz="2400" spc="315" dirty="0">
                <a:latin typeface="Times New Roman"/>
                <a:cs typeface="Times New Roman"/>
              </a:rPr>
              <a:t>    </a:t>
            </a:r>
            <a:r>
              <a:rPr sz="2400" dirty="0">
                <a:latin typeface="Times New Roman"/>
                <a:cs typeface="Times New Roman"/>
              </a:rPr>
              <a:t>патронатную</a:t>
            </a:r>
            <a:r>
              <a:rPr sz="2400" spc="315" dirty="0">
                <a:latin typeface="Times New Roman"/>
                <a:cs typeface="Times New Roman"/>
              </a:rPr>
              <a:t>    </a:t>
            </a:r>
            <a:r>
              <a:rPr sz="2400" dirty="0">
                <a:latin typeface="Times New Roman"/>
                <a:cs typeface="Times New Roman"/>
              </a:rPr>
              <a:t>семью,</a:t>
            </a:r>
            <a:r>
              <a:rPr sz="2400" spc="310" dirty="0">
                <a:latin typeface="Times New Roman"/>
                <a:cs typeface="Times New Roman"/>
              </a:rPr>
              <a:t>    </a:t>
            </a:r>
            <a:r>
              <a:rPr sz="2400" dirty="0">
                <a:latin typeface="Times New Roman"/>
                <a:cs typeface="Times New Roman"/>
              </a:rPr>
              <a:t>имеет</a:t>
            </a:r>
            <a:r>
              <a:rPr sz="2400" spc="310" dirty="0">
                <a:latin typeface="Times New Roman"/>
                <a:cs typeface="Times New Roman"/>
              </a:rPr>
              <a:t>    </a:t>
            </a:r>
            <a:r>
              <a:rPr sz="2400" spc="-10" dirty="0">
                <a:latin typeface="Times New Roman"/>
                <a:cs typeface="Times New Roman"/>
              </a:rPr>
              <a:t>право </a:t>
            </a:r>
            <a:r>
              <a:rPr sz="2400" dirty="0">
                <a:latin typeface="Times New Roman"/>
                <a:cs typeface="Times New Roman"/>
              </a:rPr>
              <a:t>преимущественного</a:t>
            </a:r>
            <a:r>
              <a:rPr sz="2400" spc="295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приема</a:t>
            </a:r>
            <a:r>
              <a:rPr sz="2400" spc="290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на</a:t>
            </a:r>
            <a:r>
              <a:rPr sz="2400" spc="290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обучение</a:t>
            </a:r>
            <a:r>
              <a:rPr sz="2400" spc="290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по</a:t>
            </a:r>
            <a:r>
              <a:rPr sz="2400" spc="290" dirty="0">
                <a:latin typeface="Times New Roman"/>
                <a:cs typeface="Times New Roman"/>
              </a:rPr>
              <a:t>   </a:t>
            </a:r>
            <a:r>
              <a:rPr sz="2400" spc="-10" dirty="0">
                <a:latin typeface="Times New Roman"/>
                <a:cs typeface="Times New Roman"/>
              </a:rPr>
              <a:t>основным </a:t>
            </a:r>
            <a:r>
              <a:rPr sz="2400" dirty="0">
                <a:latin typeface="Times New Roman"/>
                <a:cs typeface="Times New Roman"/>
              </a:rPr>
              <a:t>общеобразовательным</a:t>
            </a:r>
            <a:r>
              <a:rPr sz="2400" spc="35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программам</a:t>
            </a:r>
            <a:r>
              <a:rPr sz="2400" spc="35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34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государственную</a:t>
            </a:r>
            <a:r>
              <a:rPr sz="2400" spc="345" dirty="0">
                <a:latin typeface="Times New Roman"/>
                <a:cs typeface="Times New Roman"/>
              </a:rPr>
              <a:t>  </a:t>
            </a:r>
            <a:r>
              <a:rPr sz="2400" spc="-25" dirty="0">
                <a:latin typeface="Times New Roman"/>
                <a:cs typeface="Times New Roman"/>
              </a:rPr>
              <a:t>или </a:t>
            </a:r>
            <a:r>
              <a:rPr sz="2400" dirty="0">
                <a:latin typeface="Times New Roman"/>
                <a:cs typeface="Times New Roman"/>
              </a:rPr>
              <a:t>муниципальную</a:t>
            </a:r>
            <a:r>
              <a:rPr sz="2400" spc="434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образовательную</a:t>
            </a:r>
            <a:r>
              <a:rPr sz="2400" spc="434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организацию,</a:t>
            </a:r>
            <a:r>
              <a:rPr sz="2400" spc="434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440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которой </a:t>
            </a:r>
            <a:r>
              <a:rPr sz="2400" b="1" dirty="0">
                <a:latin typeface="Times New Roman"/>
                <a:cs typeface="Times New Roman"/>
              </a:rPr>
              <a:t>обучаются</a:t>
            </a:r>
            <a:r>
              <a:rPr sz="2400" b="1" spc="490" dirty="0">
                <a:latin typeface="Times New Roman"/>
                <a:cs typeface="Times New Roman"/>
              </a:rPr>
              <a:t>   </a:t>
            </a:r>
            <a:r>
              <a:rPr sz="2400" b="1" dirty="0">
                <a:latin typeface="Times New Roman"/>
                <a:cs typeface="Times New Roman"/>
              </a:rPr>
              <a:t>его</a:t>
            </a:r>
            <a:r>
              <a:rPr sz="2400" b="1" spc="490" dirty="0">
                <a:latin typeface="Times New Roman"/>
                <a:cs typeface="Times New Roman"/>
              </a:rPr>
              <a:t>   </a:t>
            </a:r>
            <a:r>
              <a:rPr sz="2400" b="1" dirty="0">
                <a:latin typeface="Times New Roman"/>
                <a:cs typeface="Times New Roman"/>
              </a:rPr>
              <a:t>брат</a:t>
            </a:r>
            <a:r>
              <a:rPr sz="2400" b="1" spc="490" dirty="0">
                <a:latin typeface="Times New Roman"/>
                <a:cs typeface="Times New Roman"/>
              </a:rPr>
              <a:t>   </a:t>
            </a:r>
            <a:r>
              <a:rPr sz="2400" b="1" dirty="0">
                <a:latin typeface="Times New Roman"/>
                <a:cs typeface="Times New Roman"/>
              </a:rPr>
              <a:t>или</a:t>
            </a:r>
            <a:r>
              <a:rPr sz="2400" b="1" spc="500" dirty="0">
                <a:latin typeface="Times New Roman"/>
                <a:cs typeface="Times New Roman"/>
              </a:rPr>
              <a:t>   </a:t>
            </a:r>
            <a:r>
              <a:rPr sz="2400" b="1" dirty="0">
                <a:latin typeface="Times New Roman"/>
                <a:cs typeface="Times New Roman"/>
              </a:rPr>
              <a:t>сестра</a:t>
            </a:r>
            <a:r>
              <a:rPr sz="2400" b="1" spc="490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(полнородные</a:t>
            </a:r>
            <a:r>
              <a:rPr sz="2400" spc="495" dirty="0">
                <a:latin typeface="Times New Roman"/>
                <a:cs typeface="Times New Roman"/>
              </a:rPr>
              <a:t>   </a:t>
            </a:r>
            <a:r>
              <a:rPr sz="2400" spc="-50" dirty="0">
                <a:latin typeface="Times New Roman"/>
                <a:cs typeface="Times New Roman"/>
              </a:rPr>
              <a:t>и </a:t>
            </a:r>
            <a:r>
              <a:rPr sz="2400" dirty="0">
                <a:latin typeface="Times New Roman"/>
                <a:cs typeface="Times New Roman"/>
              </a:rPr>
              <a:t>неполнородные,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усыновленные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(удочеренные),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дети,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опекунами </a:t>
            </a:r>
            <a:r>
              <a:rPr sz="2400" dirty="0">
                <a:latin typeface="Times New Roman"/>
                <a:cs typeface="Times New Roman"/>
              </a:rPr>
              <a:t>(попечителями)</a:t>
            </a:r>
            <a:r>
              <a:rPr sz="2400" spc="405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которых</a:t>
            </a:r>
            <a:r>
              <a:rPr sz="2400" spc="395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являются</a:t>
            </a:r>
            <a:r>
              <a:rPr sz="2400" spc="405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родители</a:t>
            </a:r>
            <a:r>
              <a:rPr sz="2400" spc="405" dirty="0">
                <a:latin typeface="Times New Roman"/>
                <a:cs typeface="Times New Roman"/>
              </a:rPr>
              <a:t>   </a:t>
            </a:r>
            <a:r>
              <a:rPr sz="2400" spc="-10" dirty="0">
                <a:latin typeface="Times New Roman"/>
                <a:cs typeface="Times New Roman"/>
              </a:rPr>
              <a:t>(законные </a:t>
            </a:r>
            <a:r>
              <a:rPr sz="2400" dirty="0">
                <a:latin typeface="Times New Roman"/>
                <a:cs typeface="Times New Roman"/>
              </a:rPr>
              <a:t>представители)</a:t>
            </a:r>
            <a:r>
              <a:rPr sz="2400" spc="425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этого</a:t>
            </a:r>
            <a:r>
              <a:rPr sz="2400" spc="425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ребенка,</a:t>
            </a:r>
            <a:r>
              <a:rPr sz="2400" spc="430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или</a:t>
            </a:r>
            <a:r>
              <a:rPr sz="2400" spc="430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дети,</a:t>
            </a:r>
            <a:r>
              <a:rPr sz="2400" spc="425" dirty="0">
                <a:latin typeface="Times New Roman"/>
                <a:cs typeface="Times New Roman"/>
              </a:rPr>
              <a:t>   </a:t>
            </a:r>
            <a:r>
              <a:rPr sz="2400" spc="-10" dirty="0">
                <a:latin typeface="Times New Roman"/>
                <a:cs typeface="Times New Roman"/>
              </a:rPr>
              <a:t>родителями </a:t>
            </a:r>
            <a:r>
              <a:rPr sz="2400" dirty="0">
                <a:latin typeface="Times New Roman"/>
                <a:cs typeface="Times New Roman"/>
              </a:rPr>
              <a:t>(законными</a:t>
            </a:r>
            <a:r>
              <a:rPr sz="2400" spc="49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представителями)</a:t>
            </a:r>
            <a:r>
              <a:rPr sz="2400" spc="49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которых</a:t>
            </a:r>
            <a:r>
              <a:rPr sz="2400" spc="48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являются</a:t>
            </a:r>
            <a:r>
              <a:rPr sz="2400" spc="490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опекуны </a:t>
            </a:r>
            <a:r>
              <a:rPr sz="2400" dirty="0">
                <a:latin typeface="Times New Roman"/>
                <a:cs typeface="Times New Roman"/>
              </a:rPr>
              <a:t>(попечители)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этого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ребенка.</a:t>
            </a:r>
            <a:endParaRPr sz="2400">
              <a:latin typeface="Times New Roman"/>
              <a:cs typeface="Times New Roman"/>
            </a:endParaRPr>
          </a:p>
          <a:p>
            <a:pPr marL="12700" marR="6985" algn="just">
              <a:lnSpc>
                <a:spcPct val="90000"/>
              </a:lnSpc>
              <a:spcBef>
                <a:spcPts val="2595"/>
              </a:spcBef>
            </a:pPr>
            <a:r>
              <a:rPr sz="2400" b="1" i="1" dirty="0">
                <a:solidFill>
                  <a:srgbClr val="FF0000"/>
                </a:solidFill>
                <a:latin typeface="Times New Roman"/>
                <a:cs typeface="Times New Roman"/>
              </a:rPr>
              <a:t>Подтверждающий</a:t>
            </a:r>
            <a:r>
              <a:rPr sz="2400" b="1" i="1" spc="4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Times New Roman"/>
                <a:cs typeface="Times New Roman"/>
              </a:rPr>
              <a:t>документ</a:t>
            </a:r>
            <a:r>
              <a:rPr sz="2400" b="1" i="1" spc="43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Times New Roman"/>
                <a:cs typeface="Times New Roman"/>
              </a:rPr>
              <a:t>–</a:t>
            </a:r>
            <a:r>
              <a:rPr sz="2400" b="1" i="1" spc="4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Times New Roman"/>
                <a:cs typeface="Times New Roman"/>
              </a:rPr>
              <a:t>свидетельство</a:t>
            </a:r>
            <a:r>
              <a:rPr sz="2400" b="1" i="1" spc="4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2400" b="1" i="1" spc="43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рождении, </a:t>
            </a:r>
            <a:r>
              <a:rPr sz="2400" b="1" i="1" dirty="0">
                <a:solidFill>
                  <a:srgbClr val="FF0000"/>
                </a:solidFill>
                <a:latin typeface="Times New Roman"/>
                <a:cs typeface="Times New Roman"/>
              </a:rPr>
              <a:t>договор</a:t>
            </a:r>
            <a:r>
              <a:rPr sz="2400" b="1" i="1" spc="200" dirty="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sz="2400" b="1" i="1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2400" b="1" i="1" spc="200" dirty="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sz="2400" b="1" i="1" dirty="0">
                <a:solidFill>
                  <a:srgbClr val="FF0000"/>
                </a:solidFill>
                <a:latin typeface="Times New Roman"/>
                <a:cs typeface="Times New Roman"/>
              </a:rPr>
              <a:t>патронатной</a:t>
            </a:r>
            <a:r>
              <a:rPr sz="2400" b="1" i="1" spc="204" dirty="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sz="2400" b="1" i="1" dirty="0">
                <a:solidFill>
                  <a:srgbClr val="FF0000"/>
                </a:solidFill>
                <a:latin typeface="Times New Roman"/>
                <a:cs typeface="Times New Roman"/>
              </a:rPr>
              <a:t>семье,</a:t>
            </a:r>
            <a:r>
              <a:rPr sz="2400" b="1" i="1" spc="204" dirty="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sz="2400" b="1" i="1" dirty="0">
                <a:solidFill>
                  <a:srgbClr val="FF0000"/>
                </a:solidFill>
                <a:latin typeface="Times New Roman"/>
                <a:cs typeface="Times New Roman"/>
              </a:rPr>
              <a:t>об</a:t>
            </a:r>
            <a:r>
              <a:rPr sz="2400" b="1" i="1" spc="200" dirty="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sz="2400" b="1" i="1" dirty="0">
                <a:solidFill>
                  <a:srgbClr val="FF0000"/>
                </a:solidFill>
                <a:latin typeface="Times New Roman"/>
                <a:cs typeface="Times New Roman"/>
              </a:rPr>
              <a:t>опекунской</a:t>
            </a:r>
            <a:r>
              <a:rPr sz="2400" b="1" i="1" spc="204" dirty="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sz="2400" b="1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семье, усыновлении/удочерении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1154" y="54305"/>
            <a:ext cx="773366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Пакет</a:t>
            </a:r>
            <a:r>
              <a:rPr sz="3200" spc="-135" dirty="0"/>
              <a:t> </a:t>
            </a:r>
            <a:r>
              <a:rPr sz="3200" spc="-20" dirty="0"/>
              <a:t>документов</a:t>
            </a:r>
            <a:r>
              <a:rPr sz="3200" spc="-80" dirty="0"/>
              <a:t> </a:t>
            </a:r>
            <a:r>
              <a:rPr sz="3200" dirty="0"/>
              <a:t>для</a:t>
            </a:r>
            <a:r>
              <a:rPr sz="3200" spc="-105" dirty="0"/>
              <a:t> </a:t>
            </a:r>
            <a:r>
              <a:rPr sz="3200" dirty="0"/>
              <a:t>зачисления</a:t>
            </a:r>
            <a:r>
              <a:rPr sz="3200" spc="-105" dirty="0"/>
              <a:t> </a:t>
            </a:r>
            <a:r>
              <a:rPr sz="3200" dirty="0"/>
              <a:t>в</a:t>
            </a:r>
            <a:r>
              <a:rPr sz="3200" spc="-114" dirty="0"/>
              <a:t> </a:t>
            </a:r>
            <a:r>
              <a:rPr sz="3200" dirty="0"/>
              <a:t>1</a:t>
            </a:r>
            <a:r>
              <a:rPr sz="3200" spc="-120" dirty="0"/>
              <a:t> </a:t>
            </a:r>
            <a:r>
              <a:rPr sz="3200" spc="-10" dirty="0"/>
              <a:t>класс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51892" y="591439"/>
            <a:ext cx="8756015" cy="5902960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2188845">
              <a:lnSpc>
                <a:spcPct val="100000"/>
              </a:lnSpc>
              <a:spcBef>
                <a:spcPts val="1190"/>
              </a:spcBef>
            </a:pPr>
            <a:r>
              <a:rPr sz="1800" b="1" spc="-20" dirty="0">
                <a:solidFill>
                  <a:srgbClr val="FF0000"/>
                </a:solidFill>
                <a:latin typeface="Calibri"/>
                <a:cs typeface="Calibri"/>
              </a:rPr>
              <a:t>предоставить</a:t>
            </a:r>
            <a:r>
              <a:rPr sz="1800" b="1" spc="-7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оригиналы</a:t>
            </a:r>
            <a:r>
              <a:rPr sz="1800" b="1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документов</a:t>
            </a:r>
            <a:r>
              <a:rPr sz="1800" b="1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и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 копии</a:t>
            </a:r>
            <a:endParaRPr sz="18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835"/>
              </a:spcBef>
              <a:buFont typeface="Microsoft Sans Serif"/>
              <a:buChar char="•"/>
              <a:tabLst>
                <a:tab pos="354965" algn="l"/>
              </a:tabLst>
            </a:pPr>
            <a:r>
              <a:rPr sz="1350" dirty="0">
                <a:latin typeface="Calibri"/>
                <a:cs typeface="Calibri"/>
                <a:hlinkClick r:id="rId2"/>
              </a:rPr>
              <a:t>заявление</a:t>
            </a:r>
            <a:r>
              <a:rPr sz="1350" spc="15" dirty="0">
                <a:latin typeface="Calibri"/>
                <a:cs typeface="Calibri"/>
                <a:hlinkClick r:id="rId2"/>
              </a:rPr>
              <a:t> </a:t>
            </a:r>
            <a:r>
              <a:rPr sz="1350" dirty="0">
                <a:latin typeface="Calibri"/>
                <a:cs typeface="Calibri"/>
                <a:hlinkClick r:id="rId2"/>
              </a:rPr>
              <a:t>о</a:t>
            </a:r>
            <a:r>
              <a:rPr sz="1350" spc="45" dirty="0">
                <a:latin typeface="Calibri"/>
                <a:cs typeface="Calibri"/>
                <a:hlinkClick r:id="rId2"/>
              </a:rPr>
              <a:t> </a:t>
            </a:r>
            <a:r>
              <a:rPr sz="1350" dirty="0">
                <a:latin typeface="Calibri"/>
                <a:cs typeface="Calibri"/>
                <a:hlinkClick r:id="rId2"/>
              </a:rPr>
              <a:t>зачислении</a:t>
            </a:r>
            <a:r>
              <a:rPr sz="1350" spc="20" dirty="0">
                <a:latin typeface="Calibri"/>
                <a:cs typeface="Calibri"/>
                <a:hlinkClick r:id="rId2"/>
              </a:rPr>
              <a:t> </a:t>
            </a:r>
            <a:r>
              <a:rPr sz="1350" dirty="0">
                <a:latin typeface="Calibri"/>
                <a:cs typeface="Calibri"/>
                <a:hlinkClick r:id="rId2"/>
              </a:rPr>
              <a:t>ребенка</a:t>
            </a:r>
            <a:r>
              <a:rPr sz="1350" spc="80" dirty="0">
                <a:latin typeface="Calibri"/>
                <a:cs typeface="Calibri"/>
                <a:hlinkClick r:id="rId2"/>
              </a:rPr>
              <a:t> </a:t>
            </a:r>
            <a:r>
              <a:rPr sz="1350" dirty="0">
                <a:latin typeface="Calibri"/>
                <a:cs typeface="Calibri"/>
                <a:hlinkClick r:id="rId2"/>
              </a:rPr>
              <a:t>в</a:t>
            </a:r>
            <a:r>
              <a:rPr sz="1350" spc="50" dirty="0">
                <a:latin typeface="Calibri"/>
                <a:cs typeface="Calibri"/>
                <a:hlinkClick r:id="rId2"/>
              </a:rPr>
              <a:t> </a:t>
            </a:r>
            <a:r>
              <a:rPr sz="1350" dirty="0">
                <a:latin typeface="Calibri"/>
                <a:cs typeface="Calibri"/>
                <a:hlinkClick r:id="rId2"/>
              </a:rPr>
              <a:t>первый</a:t>
            </a:r>
            <a:r>
              <a:rPr sz="1350" spc="35" dirty="0">
                <a:latin typeface="Calibri"/>
                <a:cs typeface="Calibri"/>
                <a:hlinkClick r:id="rId2"/>
              </a:rPr>
              <a:t> </a:t>
            </a:r>
            <a:r>
              <a:rPr sz="1350" dirty="0">
                <a:latin typeface="Calibri"/>
                <a:cs typeface="Calibri"/>
                <a:hlinkClick r:id="rId2"/>
              </a:rPr>
              <a:t>класса</a:t>
            </a:r>
            <a:r>
              <a:rPr sz="1350" spc="25" dirty="0">
                <a:latin typeface="Calibri"/>
                <a:cs typeface="Calibri"/>
                <a:hlinkClick r:id="rId2"/>
              </a:rPr>
              <a:t> </a:t>
            </a:r>
            <a:r>
              <a:rPr sz="135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https://shkola37kirov-r43.gosweb.gosuslugi.ru/glavnoe/priem-v-</a:t>
            </a:r>
            <a:r>
              <a:rPr sz="1350" u="sng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1-</a:t>
            </a:r>
            <a:endParaRPr sz="135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135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klass/</a:t>
            </a:r>
            <a:endParaRPr sz="1350">
              <a:latin typeface="Calibri"/>
              <a:cs typeface="Calibri"/>
            </a:endParaRPr>
          </a:p>
          <a:p>
            <a:pPr marL="355600" marR="1939289" indent="-342900">
              <a:lnSpc>
                <a:spcPct val="100000"/>
              </a:lnSpc>
              <a:spcBef>
                <a:spcPts val="300"/>
              </a:spcBef>
              <a:buFont typeface="Microsoft Sans Serif"/>
              <a:buChar char="•"/>
              <a:tabLst>
                <a:tab pos="355600" algn="l"/>
              </a:tabLst>
            </a:pPr>
            <a:r>
              <a:rPr sz="1350" spc="-20" dirty="0">
                <a:latin typeface="Calibri"/>
                <a:cs typeface="Calibri"/>
                <a:hlinkClick r:id="rId2"/>
              </a:rPr>
              <a:t>согласие</a:t>
            </a:r>
            <a:r>
              <a:rPr sz="1350" spc="-60" dirty="0">
                <a:latin typeface="Calibri"/>
                <a:cs typeface="Calibri"/>
                <a:hlinkClick r:id="rId2"/>
              </a:rPr>
              <a:t> </a:t>
            </a:r>
            <a:r>
              <a:rPr sz="1350" dirty="0">
                <a:latin typeface="Calibri"/>
                <a:cs typeface="Calibri"/>
                <a:hlinkClick r:id="rId2"/>
              </a:rPr>
              <a:t>на</a:t>
            </a:r>
            <a:r>
              <a:rPr sz="1350" spc="-30" dirty="0">
                <a:latin typeface="Calibri"/>
                <a:cs typeface="Calibri"/>
                <a:hlinkClick r:id="rId2"/>
              </a:rPr>
              <a:t> </a:t>
            </a:r>
            <a:r>
              <a:rPr sz="1350" spc="-10" dirty="0">
                <a:latin typeface="Calibri"/>
                <a:cs typeface="Calibri"/>
                <a:hlinkClick r:id="rId2"/>
              </a:rPr>
              <a:t>обработку</a:t>
            </a:r>
            <a:r>
              <a:rPr sz="1350" spc="-40" dirty="0">
                <a:latin typeface="Calibri"/>
                <a:cs typeface="Calibri"/>
                <a:hlinkClick r:id="rId2"/>
              </a:rPr>
              <a:t> </a:t>
            </a:r>
            <a:r>
              <a:rPr sz="1350" dirty="0">
                <a:latin typeface="Calibri"/>
                <a:cs typeface="Calibri"/>
                <a:hlinkClick r:id="rId2"/>
              </a:rPr>
              <a:t>персональных</a:t>
            </a:r>
            <a:r>
              <a:rPr sz="1350" spc="-20" dirty="0">
                <a:latin typeface="Calibri"/>
                <a:cs typeface="Calibri"/>
                <a:hlinkClick r:id="rId2"/>
              </a:rPr>
              <a:t> </a:t>
            </a:r>
            <a:r>
              <a:rPr sz="1350" dirty="0">
                <a:latin typeface="Calibri"/>
                <a:cs typeface="Calibri"/>
                <a:hlinkClick r:id="rId2"/>
              </a:rPr>
              <a:t>данных</a:t>
            </a:r>
            <a:r>
              <a:rPr sz="1350" spc="-30" dirty="0">
                <a:latin typeface="Calibri"/>
                <a:cs typeface="Calibri"/>
                <a:hlinkClick r:id="rId2"/>
              </a:rPr>
              <a:t> </a:t>
            </a:r>
            <a:r>
              <a:rPr sz="1350" dirty="0">
                <a:latin typeface="Calibri"/>
                <a:cs typeface="Calibri"/>
                <a:hlinkClick r:id="rId2"/>
              </a:rPr>
              <a:t>ЕРИСО</a:t>
            </a:r>
            <a:r>
              <a:rPr sz="1350" spc="-10" dirty="0">
                <a:latin typeface="Calibri"/>
                <a:cs typeface="Calibri"/>
                <a:hlinkClick r:id="rId2"/>
              </a:rPr>
              <a:t> </a:t>
            </a:r>
            <a:r>
              <a:rPr sz="1350" dirty="0">
                <a:latin typeface="Calibri"/>
                <a:cs typeface="Calibri"/>
                <a:hlinkClick r:id="rId2"/>
              </a:rPr>
              <a:t>КО</a:t>
            </a:r>
            <a:r>
              <a:rPr sz="1350" spc="-35" dirty="0">
                <a:latin typeface="Calibri"/>
                <a:cs typeface="Calibri"/>
                <a:hlinkClick r:id="rId2"/>
              </a:rPr>
              <a:t> </a:t>
            </a:r>
            <a:r>
              <a:rPr sz="1350" spc="-20" dirty="0">
                <a:latin typeface="Calibri"/>
                <a:cs typeface="Calibri"/>
                <a:hlinkClick r:id="rId2"/>
              </a:rPr>
              <a:t>родителей</a:t>
            </a:r>
            <a:r>
              <a:rPr sz="1350" spc="-55" dirty="0">
                <a:latin typeface="Calibri"/>
                <a:cs typeface="Calibri"/>
                <a:hlinkClick r:id="rId2"/>
              </a:rPr>
              <a:t> </a:t>
            </a:r>
            <a:r>
              <a:rPr sz="135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https://shkola37kirov-</a:t>
            </a:r>
            <a:r>
              <a:rPr sz="1350" spc="-1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350" u="sng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r43.gosweb.gosuslugi.ru/glavnoe/priem-v-1-</a:t>
            </a:r>
            <a:r>
              <a:rPr sz="135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klass/</a:t>
            </a:r>
            <a:r>
              <a:rPr sz="1350" spc="475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350" spc="-10" dirty="0">
                <a:latin typeface="Calibri"/>
                <a:cs typeface="Calibri"/>
                <a:hlinkClick r:id="rId2"/>
              </a:rPr>
              <a:t>(обоих</a:t>
            </a:r>
            <a:r>
              <a:rPr sz="1350" spc="40" dirty="0">
                <a:latin typeface="Calibri"/>
                <a:cs typeface="Calibri"/>
                <a:hlinkClick r:id="rId2"/>
              </a:rPr>
              <a:t> </a:t>
            </a:r>
            <a:r>
              <a:rPr sz="1350" spc="-10" dirty="0">
                <a:latin typeface="Calibri"/>
                <a:cs typeface="Calibri"/>
                <a:hlinkClick r:id="rId2"/>
              </a:rPr>
              <a:t>родителей)</a:t>
            </a:r>
            <a:endParaRPr sz="1350">
              <a:latin typeface="Calibri"/>
              <a:cs typeface="Calibri"/>
            </a:endParaRPr>
          </a:p>
          <a:p>
            <a:pPr marL="355600" marR="1992630" indent="-342900">
              <a:lnSpc>
                <a:spcPct val="100000"/>
              </a:lnSpc>
              <a:spcBef>
                <a:spcPts val="300"/>
              </a:spcBef>
              <a:buFont typeface="Microsoft Sans Serif"/>
              <a:buChar char="•"/>
              <a:tabLst>
                <a:tab pos="355600" algn="l"/>
              </a:tabLst>
            </a:pPr>
            <a:r>
              <a:rPr sz="1350" spc="-20" dirty="0">
                <a:latin typeface="Calibri"/>
                <a:cs typeface="Calibri"/>
                <a:hlinkClick r:id="rId2"/>
              </a:rPr>
              <a:t>согласие</a:t>
            </a:r>
            <a:r>
              <a:rPr sz="1350" spc="-65" dirty="0">
                <a:latin typeface="Calibri"/>
                <a:cs typeface="Calibri"/>
                <a:hlinkClick r:id="rId2"/>
              </a:rPr>
              <a:t> </a:t>
            </a:r>
            <a:r>
              <a:rPr sz="1350" dirty="0">
                <a:latin typeface="Calibri"/>
                <a:cs typeface="Calibri"/>
                <a:hlinkClick r:id="rId2"/>
              </a:rPr>
              <a:t>на</a:t>
            </a:r>
            <a:r>
              <a:rPr sz="1350" spc="-55" dirty="0">
                <a:latin typeface="Calibri"/>
                <a:cs typeface="Calibri"/>
                <a:hlinkClick r:id="rId2"/>
              </a:rPr>
              <a:t> </a:t>
            </a:r>
            <a:r>
              <a:rPr sz="1350" spc="-10" dirty="0">
                <a:latin typeface="Calibri"/>
                <a:cs typeface="Calibri"/>
                <a:hlinkClick r:id="rId2"/>
              </a:rPr>
              <a:t>обработку</a:t>
            </a:r>
            <a:r>
              <a:rPr sz="1350" spc="-45" dirty="0">
                <a:latin typeface="Calibri"/>
                <a:cs typeface="Calibri"/>
                <a:hlinkClick r:id="rId2"/>
              </a:rPr>
              <a:t> </a:t>
            </a:r>
            <a:r>
              <a:rPr sz="1350" dirty="0">
                <a:latin typeface="Calibri"/>
                <a:cs typeface="Calibri"/>
                <a:hlinkClick r:id="rId2"/>
              </a:rPr>
              <a:t>персональных</a:t>
            </a:r>
            <a:r>
              <a:rPr sz="1350" spc="-30" dirty="0">
                <a:latin typeface="Calibri"/>
                <a:cs typeface="Calibri"/>
                <a:hlinkClick r:id="rId2"/>
              </a:rPr>
              <a:t> </a:t>
            </a:r>
            <a:r>
              <a:rPr sz="1350" dirty="0">
                <a:latin typeface="Calibri"/>
                <a:cs typeface="Calibri"/>
                <a:hlinkClick r:id="rId2"/>
              </a:rPr>
              <a:t>данных</a:t>
            </a:r>
            <a:r>
              <a:rPr sz="1350" spc="-35" dirty="0">
                <a:latin typeface="Calibri"/>
                <a:cs typeface="Calibri"/>
                <a:hlinkClick r:id="rId2"/>
              </a:rPr>
              <a:t> </a:t>
            </a:r>
            <a:r>
              <a:rPr sz="1350" dirty="0">
                <a:latin typeface="Calibri"/>
                <a:cs typeface="Calibri"/>
                <a:hlinkClick r:id="rId2"/>
              </a:rPr>
              <a:t>ЕРИСО</a:t>
            </a:r>
            <a:r>
              <a:rPr sz="1350" spc="-35" dirty="0">
                <a:latin typeface="Calibri"/>
                <a:cs typeface="Calibri"/>
                <a:hlinkClick r:id="rId2"/>
              </a:rPr>
              <a:t> </a:t>
            </a:r>
            <a:r>
              <a:rPr sz="1350" dirty="0">
                <a:latin typeface="Calibri"/>
                <a:cs typeface="Calibri"/>
                <a:hlinkClick r:id="rId2"/>
              </a:rPr>
              <a:t>КО</a:t>
            </a:r>
            <a:r>
              <a:rPr sz="1350" spc="-45" dirty="0">
                <a:latin typeface="Calibri"/>
                <a:cs typeface="Calibri"/>
                <a:hlinkClick r:id="rId2"/>
              </a:rPr>
              <a:t> </a:t>
            </a:r>
            <a:r>
              <a:rPr sz="1350" dirty="0">
                <a:latin typeface="Calibri"/>
                <a:cs typeface="Calibri"/>
                <a:hlinkClick r:id="rId2"/>
              </a:rPr>
              <a:t>учащихся</a:t>
            </a:r>
            <a:r>
              <a:rPr sz="1350" spc="-40" dirty="0">
                <a:latin typeface="Calibri"/>
                <a:cs typeface="Calibri"/>
                <a:hlinkClick r:id="rId2"/>
              </a:rPr>
              <a:t> </a:t>
            </a:r>
            <a:r>
              <a:rPr sz="135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https://shkola37kirov-</a:t>
            </a:r>
            <a:r>
              <a:rPr sz="1350" spc="-1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35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r43.gosweb.gosuslugi.ru/glavnoe/priem-v-1-klass/</a:t>
            </a:r>
            <a:endParaRPr sz="135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300"/>
              </a:spcBef>
              <a:buFont typeface="Microsoft Sans Serif"/>
              <a:buChar char="•"/>
              <a:tabLst>
                <a:tab pos="354965" algn="l"/>
              </a:tabLst>
            </a:pPr>
            <a:r>
              <a:rPr sz="1350" spc="-20" dirty="0">
                <a:latin typeface="Calibri"/>
                <a:cs typeface="Calibri"/>
              </a:rPr>
              <a:t>заявление-</a:t>
            </a:r>
            <a:r>
              <a:rPr sz="1350" dirty="0">
                <a:latin typeface="Calibri"/>
                <a:cs typeface="Calibri"/>
              </a:rPr>
              <a:t>согласие</a:t>
            </a:r>
            <a:r>
              <a:rPr sz="1350" spc="-4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на</a:t>
            </a:r>
            <a:r>
              <a:rPr sz="1350" spc="-2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выпуск</a:t>
            </a:r>
            <a:r>
              <a:rPr sz="1350" spc="-45" dirty="0">
                <a:latin typeface="Calibri"/>
                <a:cs typeface="Calibri"/>
              </a:rPr>
              <a:t> </a:t>
            </a:r>
            <a:r>
              <a:rPr sz="1350" spc="-10" dirty="0">
                <a:latin typeface="Calibri"/>
                <a:cs typeface="Calibri"/>
              </a:rPr>
              <a:t>персональной</a:t>
            </a:r>
            <a:r>
              <a:rPr sz="1350" spc="-55" dirty="0">
                <a:latin typeface="Calibri"/>
                <a:cs typeface="Calibri"/>
              </a:rPr>
              <a:t> </a:t>
            </a:r>
            <a:r>
              <a:rPr sz="1350" spc="-20" dirty="0">
                <a:latin typeface="Calibri"/>
                <a:cs typeface="Calibri"/>
              </a:rPr>
              <a:t>электронной </a:t>
            </a:r>
            <a:r>
              <a:rPr sz="1350" dirty="0">
                <a:latin typeface="Calibri"/>
                <a:cs typeface="Calibri"/>
              </a:rPr>
              <a:t>карты</a:t>
            </a:r>
            <a:r>
              <a:rPr sz="1350" spc="-2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от</a:t>
            </a:r>
            <a:r>
              <a:rPr sz="1350" spc="-3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имени</a:t>
            </a:r>
            <a:r>
              <a:rPr sz="1350" spc="-3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законного</a:t>
            </a:r>
            <a:r>
              <a:rPr sz="1350" spc="5" dirty="0">
                <a:latin typeface="Calibri"/>
                <a:cs typeface="Calibri"/>
              </a:rPr>
              <a:t> </a:t>
            </a:r>
            <a:r>
              <a:rPr sz="1350" spc="-10" dirty="0">
                <a:latin typeface="Calibri"/>
                <a:cs typeface="Calibri"/>
              </a:rPr>
              <a:t>представителя</a:t>
            </a:r>
            <a:r>
              <a:rPr sz="1350" spc="-5" dirty="0">
                <a:latin typeface="Calibri"/>
                <a:cs typeface="Calibri"/>
              </a:rPr>
              <a:t> </a:t>
            </a:r>
            <a:r>
              <a:rPr sz="135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ссылка</a:t>
            </a:r>
            <a:r>
              <a:rPr sz="1350" spc="-10" dirty="0">
                <a:latin typeface="Calibri"/>
                <a:cs typeface="Calibri"/>
              </a:rPr>
              <a:t>;</a:t>
            </a:r>
            <a:endParaRPr sz="135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300"/>
              </a:spcBef>
              <a:buFont typeface="Microsoft Sans Serif"/>
              <a:buChar char="•"/>
              <a:tabLst>
                <a:tab pos="354965" algn="l"/>
              </a:tabLst>
            </a:pPr>
            <a:r>
              <a:rPr sz="1350" spc="-10" dirty="0">
                <a:latin typeface="Calibri"/>
                <a:cs typeface="Calibri"/>
              </a:rPr>
              <a:t>копию</a:t>
            </a:r>
            <a:r>
              <a:rPr sz="1350" spc="-50" dirty="0">
                <a:latin typeface="Calibri"/>
                <a:cs typeface="Calibri"/>
              </a:rPr>
              <a:t> </a:t>
            </a:r>
            <a:r>
              <a:rPr sz="1350" spc="-10" dirty="0">
                <a:latin typeface="Calibri"/>
                <a:cs typeface="Calibri"/>
              </a:rPr>
              <a:t>документа,</a:t>
            </a:r>
            <a:r>
              <a:rPr sz="1350" dirty="0">
                <a:latin typeface="Calibri"/>
                <a:cs typeface="Calibri"/>
              </a:rPr>
              <a:t> </a:t>
            </a:r>
            <a:r>
              <a:rPr sz="1350" spc="-20" dirty="0">
                <a:latin typeface="Calibri"/>
                <a:cs typeface="Calibri"/>
              </a:rPr>
              <a:t>удостоверяющего</a:t>
            </a:r>
            <a:r>
              <a:rPr sz="1350" spc="-35" dirty="0">
                <a:latin typeface="Calibri"/>
                <a:cs typeface="Calibri"/>
              </a:rPr>
              <a:t> </a:t>
            </a:r>
            <a:r>
              <a:rPr sz="1350" spc="-10" dirty="0">
                <a:latin typeface="Calibri"/>
                <a:cs typeface="Calibri"/>
              </a:rPr>
              <a:t>личность</a:t>
            </a:r>
            <a:r>
              <a:rPr sz="1350" spc="-30" dirty="0">
                <a:latin typeface="Calibri"/>
                <a:cs typeface="Calibri"/>
              </a:rPr>
              <a:t> </a:t>
            </a:r>
            <a:r>
              <a:rPr sz="1350" spc="-20" dirty="0">
                <a:latin typeface="Calibri"/>
                <a:cs typeface="Calibri"/>
              </a:rPr>
              <a:t>родителя</a:t>
            </a:r>
            <a:r>
              <a:rPr sz="1350" spc="-4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(законного</a:t>
            </a:r>
            <a:r>
              <a:rPr sz="1350" spc="-10" dirty="0">
                <a:latin typeface="Calibri"/>
                <a:cs typeface="Calibri"/>
              </a:rPr>
              <a:t> </a:t>
            </a:r>
            <a:r>
              <a:rPr sz="1350" spc="-20" dirty="0">
                <a:latin typeface="Calibri"/>
                <a:cs typeface="Calibri"/>
              </a:rPr>
              <a:t>представителя)</a:t>
            </a:r>
            <a:r>
              <a:rPr sz="1350" spc="-15" dirty="0">
                <a:latin typeface="Calibri"/>
                <a:cs typeface="Calibri"/>
              </a:rPr>
              <a:t> </a:t>
            </a:r>
            <a:r>
              <a:rPr sz="1350" spc="-10" dirty="0">
                <a:latin typeface="Calibri"/>
                <a:cs typeface="Calibri"/>
              </a:rPr>
              <a:t>ребенка</a:t>
            </a:r>
            <a:r>
              <a:rPr sz="1350" spc="1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или</a:t>
            </a:r>
            <a:r>
              <a:rPr sz="1350" spc="-45" dirty="0">
                <a:latin typeface="Calibri"/>
                <a:cs typeface="Calibri"/>
              </a:rPr>
              <a:t> </a:t>
            </a:r>
            <a:r>
              <a:rPr sz="1350" spc="-10" dirty="0">
                <a:latin typeface="Calibri"/>
                <a:cs typeface="Calibri"/>
              </a:rPr>
              <a:t>поступающего;</a:t>
            </a:r>
            <a:endParaRPr sz="135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300"/>
              </a:spcBef>
              <a:buFont typeface="Microsoft Sans Serif"/>
              <a:buChar char="•"/>
              <a:tabLst>
                <a:tab pos="354965" algn="l"/>
              </a:tabLst>
            </a:pPr>
            <a:r>
              <a:rPr sz="1350" dirty="0">
                <a:latin typeface="Calibri"/>
                <a:cs typeface="Calibri"/>
              </a:rPr>
              <a:t>копию</a:t>
            </a:r>
            <a:r>
              <a:rPr sz="1350" spc="-45" dirty="0">
                <a:latin typeface="Calibri"/>
                <a:cs typeface="Calibri"/>
              </a:rPr>
              <a:t> </a:t>
            </a:r>
            <a:r>
              <a:rPr sz="1350" spc="-20" dirty="0">
                <a:latin typeface="Calibri"/>
                <a:cs typeface="Calibri"/>
              </a:rPr>
              <a:t>свидетельства</a:t>
            </a:r>
            <a:r>
              <a:rPr sz="1350" spc="-3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о</a:t>
            </a:r>
            <a:r>
              <a:rPr sz="1350" spc="-2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рождении</a:t>
            </a:r>
            <a:r>
              <a:rPr sz="1350" spc="-2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ребенка</a:t>
            </a:r>
            <a:r>
              <a:rPr sz="1350" spc="1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или</a:t>
            </a:r>
            <a:r>
              <a:rPr sz="1350" spc="-50" dirty="0">
                <a:latin typeface="Calibri"/>
                <a:cs typeface="Calibri"/>
              </a:rPr>
              <a:t> </a:t>
            </a:r>
            <a:r>
              <a:rPr sz="1350" spc="-20" dirty="0">
                <a:latin typeface="Calibri"/>
                <a:cs typeface="Calibri"/>
              </a:rPr>
              <a:t>документа,</a:t>
            </a:r>
            <a:r>
              <a:rPr sz="1350" dirty="0">
                <a:latin typeface="Calibri"/>
                <a:cs typeface="Calibri"/>
              </a:rPr>
              <a:t> </a:t>
            </a:r>
            <a:r>
              <a:rPr sz="1350" spc="-20" dirty="0">
                <a:latin typeface="Calibri"/>
                <a:cs typeface="Calibri"/>
              </a:rPr>
              <a:t>подтверждающего</a:t>
            </a:r>
            <a:r>
              <a:rPr sz="1350" spc="-25" dirty="0">
                <a:latin typeface="Calibri"/>
                <a:cs typeface="Calibri"/>
              </a:rPr>
              <a:t> </a:t>
            </a:r>
            <a:r>
              <a:rPr sz="1350" spc="-20" dirty="0">
                <a:latin typeface="Calibri"/>
                <a:cs typeface="Calibri"/>
              </a:rPr>
              <a:t>родство</a:t>
            </a:r>
            <a:r>
              <a:rPr sz="1350" spc="-30" dirty="0">
                <a:latin typeface="Calibri"/>
                <a:cs typeface="Calibri"/>
              </a:rPr>
              <a:t> </a:t>
            </a:r>
            <a:r>
              <a:rPr sz="1350" spc="-10" dirty="0">
                <a:latin typeface="Calibri"/>
                <a:cs typeface="Calibri"/>
              </a:rPr>
              <a:t>заявителя;</a:t>
            </a:r>
            <a:endParaRPr sz="1350">
              <a:latin typeface="Calibri"/>
              <a:cs typeface="Calibri"/>
            </a:endParaRPr>
          </a:p>
          <a:p>
            <a:pPr marL="355600" marR="215900" indent="-342900">
              <a:lnSpc>
                <a:spcPct val="100000"/>
              </a:lnSpc>
              <a:spcBef>
                <a:spcPts val="300"/>
              </a:spcBef>
              <a:buFont typeface="Microsoft Sans Serif"/>
              <a:buChar char="•"/>
              <a:tabLst>
                <a:tab pos="355600" algn="l"/>
              </a:tabLst>
            </a:pPr>
            <a:r>
              <a:rPr sz="1350" dirty="0">
                <a:latin typeface="Calibri"/>
                <a:cs typeface="Calibri"/>
              </a:rPr>
              <a:t>копию</a:t>
            </a:r>
            <a:r>
              <a:rPr sz="1350" spc="-60" dirty="0">
                <a:latin typeface="Calibri"/>
                <a:cs typeface="Calibri"/>
              </a:rPr>
              <a:t> </a:t>
            </a:r>
            <a:r>
              <a:rPr sz="1350" spc="-20" dirty="0">
                <a:latin typeface="Calibri"/>
                <a:cs typeface="Calibri"/>
              </a:rPr>
              <a:t>свидетельства</a:t>
            </a:r>
            <a:r>
              <a:rPr sz="1350" spc="-3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о</a:t>
            </a:r>
            <a:r>
              <a:rPr sz="1350" spc="-3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рождении</a:t>
            </a:r>
            <a:r>
              <a:rPr sz="1350" spc="-40" dirty="0">
                <a:latin typeface="Calibri"/>
                <a:cs typeface="Calibri"/>
              </a:rPr>
              <a:t> </a:t>
            </a:r>
            <a:r>
              <a:rPr sz="1350" spc="-10" dirty="0">
                <a:latin typeface="Calibri"/>
                <a:cs typeface="Calibri"/>
              </a:rPr>
              <a:t>полнородных </a:t>
            </a:r>
            <a:r>
              <a:rPr sz="1350" dirty="0">
                <a:latin typeface="Calibri"/>
                <a:cs typeface="Calibri"/>
              </a:rPr>
              <a:t>и</a:t>
            </a:r>
            <a:r>
              <a:rPr sz="1350" spc="-30" dirty="0">
                <a:latin typeface="Calibri"/>
                <a:cs typeface="Calibri"/>
              </a:rPr>
              <a:t> </a:t>
            </a:r>
            <a:r>
              <a:rPr sz="1350" spc="-20" dirty="0">
                <a:latin typeface="Calibri"/>
                <a:cs typeface="Calibri"/>
              </a:rPr>
              <a:t>неполнородных</a:t>
            </a:r>
            <a:r>
              <a:rPr sz="1350" spc="-5" dirty="0">
                <a:latin typeface="Calibri"/>
                <a:cs typeface="Calibri"/>
              </a:rPr>
              <a:t> </a:t>
            </a:r>
            <a:r>
              <a:rPr sz="1350" spc="-10" dirty="0">
                <a:latin typeface="Calibri"/>
                <a:cs typeface="Calibri"/>
              </a:rPr>
              <a:t>брата</a:t>
            </a:r>
            <a:r>
              <a:rPr sz="1350" spc="-2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и</a:t>
            </a:r>
            <a:r>
              <a:rPr sz="1350" spc="-3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(или)</a:t>
            </a:r>
            <a:r>
              <a:rPr sz="1350" spc="-4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сестры</a:t>
            </a:r>
            <a:r>
              <a:rPr sz="1350" spc="-3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(в</a:t>
            </a:r>
            <a:r>
              <a:rPr sz="1350" spc="-30" dirty="0">
                <a:latin typeface="Calibri"/>
                <a:cs typeface="Calibri"/>
              </a:rPr>
              <a:t> </a:t>
            </a:r>
            <a:r>
              <a:rPr sz="1350" spc="-10" dirty="0">
                <a:latin typeface="Calibri"/>
                <a:cs typeface="Calibri"/>
              </a:rPr>
              <a:t>случае</a:t>
            </a:r>
            <a:r>
              <a:rPr sz="1350" spc="-45" dirty="0">
                <a:latin typeface="Calibri"/>
                <a:cs typeface="Calibri"/>
              </a:rPr>
              <a:t> </a:t>
            </a:r>
            <a:r>
              <a:rPr sz="1350" spc="-10" dirty="0">
                <a:latin typeface="Calibri"/>
                <a:cs typeface="Calibri"/>
              </a:rPr>
              <a:t>использования </a:t>
            </a:r>
            <a:r>
              <a:rPr sz="1350" dirty="0">
                <a:latin typeface="Calibri"/>
                <a:cs typeface="Calibri"/>
              </a:rPr>
              <a:t>права</a:t>
            </a:r>
            <a:r>
              <a:rPr sz="1350" spc="-30" dirty="0">
                <a:latin typeface="Calibri"/>
                <a:cs typeface="Calibri"/>
              </a:rPr>
              <a:t> </a:t>
            </a:r>
            <a:r>
              <a:rPr sz="1350" spc="-20" dirty="0">
                <a:latin typeface="Calibri"/>
                <a:cs typeface="Calibri"/>
              </a:rPr>
              <a:t>преимущественного</a:t>
            </a:r>
            <a:r>
              <a:rPr sz="1350" spc="1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приема</a:t>
            </a:r>
            <a:r>
              <a:rPr sz="1350" spc="-3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на</a:t>
            </a:r>
            <a:r>
              <a:rPr sz="1350" spc="-5" dirty="0">
                <a:latin typeface="Calibri"/>
                <a:cs typeface="Calibri"/>
              </a:rPr>
              <a:t> </a:t>
            </a:r>
            <a:r>
              <a:rPr sz="1350" spc="-10" dirty="0">
                <a:latin typeface="Calibri"/>
                <a:cs typeface="Calibri"/>
              </a:rPr>
              <a:t>обучение</a:t>
            </a:r>
            <a:r>
              <a:rPr sz="1350" spc="-3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по</a:t>
            </a:r>
            <a:r>
              <a:rPr sz="1350" spc="-40" dirty="0">
                <a:latin typeface="Calibri"/>
                <a:cs typeface="Calibri"/>
              </a:rPr>
              <a:t> </a:t>
            </a:r>
            <a:r>
              <a:rPr sz="1350" spc="-20" dirty="0">
                <a:latin typeface="Calibri"/>
                <a:cs typeface="Calibri"/>
              </a:rPr>
              <a:t>образовательным</a:t>
            </a:r>
            <a:r>
              <a:rPr sz="1350" spc="-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программам</a:t>
            </a:r>
            <a:r>
              <a:rPr sz="1350" spc="-1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начального</a:t>
            </a:r>
            <a:r>
              <a:rPr sz="1350" spc="-15" dirty="0">
                <a:latin typeface="Calibri"/>
                <a:cs typeface="Calibri"/>
              </a:rPr>
              <a:t> </a:t>
            </a:r>
            <a:r>
              <a:rPr sz="1350" spc="-10" dirty="0">
                <a:latin typeface="Calibri"/>
                <a:cs typeface="Calibri"/>
              </a:rPr>
              <a:t>общего </a:t>
            </a:r>
            <a:r>
              <a:rPr sz="1350" spc="-20" dirty="0">
                <a:latin typeface="Calibri"/>
                <a:cs typeface="Calibri"/>
              </a:rPr>
              <a:t>образования</a:t>
            </a:r>
            <a:r>
              <a:rPr sz="1350" spc="-3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ребенка</a:t>
            </a:r>
            <a:r>
              <a:rPr sz="1350" spc="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в</a:t>
            </a:r>
            <a:r>
              <a:rPr sz="1350" spc="-20" dirty="0">
                <a:latin typeface="Calibri"/>
                <a:cs typeface="Calibri"/>
              </a:rPr>
              <a:t> государственную</a:t>
            </a:r>
            <a:r>
              <a:rPr sz="1350" spc="2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или</a:t>
            </a:r>
            <a:r>
              <a:rPr sz="1350" spc="-4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муниципальную</a:t>
            </a:r>
            <a:r>
              <a:rPr sz="1350" spc="-25" dirty="0">
                <a:latin typeface="Calibri"/>
                <a:cs typeface="Calibri"/>
              </a:rPr>
              <a:t> </a:t>
            </a:r>
            <a:r>
              <a:rPr sz="1350" spc="-20" dirty="0">
                <a:latin typeface="Calibri"/>
                <a:cs typeface="Calibri"/>
              </a:rPr>
              <a:t>образовательную</a:t>
            </a:r>
            <a:r>
              <a:rPr sz="1350" spc="-1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организацию,</a:t>
            </a:r>
            <a:r>
              <a:rPr sz="1350" spc="-1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в</a:t>
            </a:r>
            <a:r>
              <a:rPr sz="1350" spc="-20" dirty="0">
                <a:latin typeface="Calibri"/>
                <a:cs typeface="Calibri"/>
              </a:rPr>
              <a:t> </a:t>
            </a:r>
            <a:r>
              <a:rPr sz="1350" spc="-10" dirty="0">
                <a:latin typeface="Calibri"/>
                <a:cs typeface="Calibri"/>
              </a:rPr>
              <a:t>которой </a:t>
            </a:r>
            <a:r>
              <a:rPr sz="1350" spc="-20" dirty="0">
                <a:latin typeface="Calibri"/>
                <a:cs typeface="Calibri"/>
              </a:rPr>
              <a:t>обучаются</a:t>
            </a:r>
            <a:r>
              <a:rPr sz="1350" spc="-4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его</a:t>
            </a:r>
            <a:r>
              <a:rPr sz="1350" spc="-15" dirty="0">
                <a:latin typeface="Calibri"/>
                <a:cs typeface="Calibri"/>
              </a:rPr>
              <a:t> </a:t>
            </a:r>
            <a:r>
              <a:rPr sz="1350" spc="-20" dirty="0">
                <a:latin typeface="Calibri"/>
                <a:cs typeface="Calibri"/>
              </a:rPr>
              <a:t>полнородные</a:t>
            </a:r>
            <a:r>
              <a:rPr sz="1350" spc="-1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и</a:t>
            </a:r>
            <a:r>
              <a:rPr sz="1350" spc="-10" dirty="0">
                <a:latin typeface="Calibri"/>
                <a:cs typeface="Calibri"/>
              </a:rPr>
              <a:t> неполнородные</a:t>
            </a:r>
            <a:r>
              <a:rPr sz="1350" dirty="0">
                <a:latin typeface="Calibri"/>
                <a:cs typeface="Calibri"/>
              </a:rPr>
              <a:t> </a:t>
            </a:r>
            <a:r>
              <a:rPr sz="1350" spc="-10" dirty="0">
                <a:latin typeface="Calibri"/>
                <a:cs typeface="Calibri"/>
              </a:rPr>
              <a:t>брат</a:t>
            </a:r>
            <a:r>
              <a:rPr sz="1350" spc="-2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и</a:t>
            </a:r>
            <a:r>
              <a:rPr sz="1350" spc="-3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(или) </a:t>
            </a:r>
            <a:r>
              <a:rPr sz="1350" spc="-10" dirty="0">
                <a:latin typeface="Calibri"/>
                <a:cs typeface="Calibri"/>
              </a:rPr>
              <a:t>сестра);</a:t>
            </a:r>
            <a:endParaRPr sz="135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305"/>
              </a:spcBef>
              <a:buFont typeface="Microsoft Sans Serif"/>
              <a:buChar char="•"/>
              <a:tabLst>
                <a:tab pos="354965" algn="l"/>
              </a:tabLst>
            </a:pPr>
            <a:r>
              <a:rPr sz="1350" spc="-10" dirty="0">
                <a:latin typeface="Calibri"/>
                <a:cs typeface="Calibri"/>
              </a:rPr>
              <a:t>копию</a:t>
            </a:r>
            <a:r>
              <a:rPr sz="1350" spc="-40" dirty="0">
                <a:latin typeface="Calibri"/>
                <a:cs typeface="Calibri"/>
              </a:rPr>
              <a:t> </a:t>
            </a:r>
            <a:r>
              <a:rPr sz="1350" spc="-10" dirty="0">
                <a:latin typeface="Calibri"/>
                <a:cs typeface="Calibri"/>
              </a:rPr>
              <a:t>документа,</a:t>
            </a:r>
            <a:r>
              <a:rPr sz="1350" spc="10" dirty="0">
                <a:latin typeface="Calibri"/>
                <a:cs typeface="Calibri"/>
              </a:rPr>
              <a:t> </a:t>
            </a:r>
            <a:r>
              <a:rPr sz="1350" spc="-20" dirty="0">
                <a:latin typeface="Calibri"/>
                <a:cs typeface="Calibri"/>
              </a:rPr>
              <a:t>подтверждающего</a:t>
            </a:r>
            <a:r>
              <a:rPr sz="1350" spc="-15" dirty="0">
                <a:latin typeface="Calibri"/>
                <a:cs typeface="Calibri"/>
              </a:rPr>
              <a:t> </a:t>
            </a:r>
            <a:r>
              <a:rPr sz="1350" spc="-10" dirty="0">
                <a:latin typeface="Calibri"/>
                <a:cs typeface="Calibri"/>
              </a:rPr>
              <a:t>установление</a:t>
            </a:r>
            <a:r>
              <a:rPr sz="1350" spc="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опеки</a:t>
            </a:r>
            <a:r>
              <a:rPr sz="1350" spc="-3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или</a:t>
            </a:r>
            <a:r>
              <a:rPr sz="1350" spc="-35" dirty="0">
                <a:latin typeface="Calibri"/>
                <a:cs typeface="Calibri"/>
              </a:rPr>
              <a:t> </a:t>
            </a:r>
            <a:r>
              <a:rPr sz="1350" spc="-20" dirty="0">
                <a:latin typeface="Calibri"/>
                <a:cs typeface="Calibri"/>
              </a:rPr>
              <a:t>попечительства </a:t>
            </a:r>
            <a:r>
              <a:rPr sz="1350" dirty="0">
                <a:latin typeface="Calibri"/>
                <a:cs typeface="Calibri"/>
              </a:rPr>
              <a:t>(при</a:t>
            </a:r>
            <a:r>
              <a:rPr sz="1350" spc="-5" dirty="0">
                <a:latin typeface="Calibri"/>
                <a:cs typeface="Calibri"/>
              </a:rPr>
              <a:t> </a:t>
            </a:r>
            <a:r>
              <a:rPr sz="1350" spc="-10" dirty="0">
                <a:latin typeface="Calibri"/>
                <a:cs typeface="Calibri"/>
              </a:rPr>
              <a:t>необходимости);</a:t>
            </a:r>
            <a:endParaRPr sz="135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300"/>
              </a:spcBef>
              <a:buFont typeface="Microsoft Sans Serif"/>
              <a:buChar char="•"/>
              <a:tabLst>
                <a:tab pos="354965" algn="l"/>
              </a:tabLst>
            </a:pPr>
            <a:r>
              <a:rPr sz="1350" dirty="0">
                <a:latin typeface="Calibri"/>
                <a:cs typeface="Calibri"/>
              </a:rPr>
              <a:t>копию</a:t>
            </a:r>
            <a:r>
              <a:rPr sz="1350" spc="-55" dirty="0">
                <a:latin typeface="Calibri"/>
                <a:cs typeface="Calibri"/>
              </a:rPr>
              <a:t> </a:t>
            </a:r>
            <a:r>
              <a:rPr sz="1350" spc="-10" dirty="0">
                <a:latin typeface="Calibri"/>
                <a:cs typeface="Calibri"/>
              </a:rPr>
              <a:t>документа</a:t>
            </a:r>
            <a:r>
              <a:rPr sz="1350" spc="-2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о</a:t>
            </a:r>
            <a:r>
              <a:rPr sz="1350" spc="-3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регистрации</a:t>
            </a:r>
            <a:r>
              <a:rPr sz="1350" spc="-5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ребенка или</a:t>
            </a:r>
            <a:r>
              <a:rPr sz="1350" spc="-50" dirty="0">
                <a:latin typeface="Calibri"/>
                <a:cs typeface="Calibri"/>
              </a:rPr>
              <a:t> </a:t>
            </a:r>
            <a:r>
              <a:rPr sz="1350" spc="-20" dirty="0">
                <a:latin typeface="Calibri"/>
                <a:cs typeface="Calibri"/>
              </a:rPr>
              <a:t>поступающего</a:t>
            </a:r>
            <a:r>
              <a:rPr sz="1350" spc="-6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по</a:t>
            </a:r>
            <a:r>
              <a:rPr sz="1350" spc="-35" dirty="0">
                <a:latin typeface="Calibri"/>
                <a:cs typeface="Calibri"/>
              </a:rPr>
              <a:t> </a:t>
            </a:r>
            <a:r>
              <a:rPr sz="1350" spc="-10" dirty="0">
                <a:latin typeface="Calibri"/>
                <a:cs typeface="Calibri"/>
              </a:rPr>
              <a:t>месту</a:t>
            </a:r>
            <a:r>
              <a:rPr sz="1350" spc="-45" dirty="0">
                <a:latin typeface="Calibri"/>
                <a:cs typeface="Calibri"/>
              </a:rPr>
              <a:t> </a:t>
            </a:r>
            <a:r>
              <a:rPr sz="1350" spc="-10" dirty="0">
                <a:latin typeface="Calibri"/>
                <a:cs typeface="Calibri"/>
              </a:rPr>
              <a:t>жительства</a:t>
            </a:r>
            <a:r>
              <a:rPr sz="1350" spc="-3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или</a:t>
            </a:r>
            <a:r>
              <a:rPr sz="1350" spc="-6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по</a:t>
            </a:r>
            <a:r>
              <a:rPr sz="1350" spc="-4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месту</a:t>
            </a:r>
            <a:r>
              <a:rPr sz="1350" spc="-35" dirty="0">
                <a:latin typeface="Calibri"/>
                <a:cs typeface="Calibri"/>
              </a:rPr>
              <a:t> </a:t>
            </a:r>
            <a:r>
              <a:rPr sz="1350" spc="-10" dirty="0">
                <a:latin typeface="Calibri"/>
                <a:cs typeface="Calibri"/>
              </a:rPr>
              <a:t>пребывания</a:t>
            </a:r>
            <a:r>
              <a:rPr sz="1350" spc="-30" dirty="0">
                <a:latin typeface="Calibri"/>
                <a:cs typeface="Calibri"/>
              </a:rPr>
              <a:t> </a:t>
            </a:r>
            <a:r>
              <a:rPr sz="1350" spc="-25" dirty="0">
                <a:latin typeface="Calibri"/>
                <a:cs typeface="Calibri"/>
              </a:rPr>
              <a:t>на</a:t>
            </a:r>
            <a:endParaRPr sz="1350">
              <a:latin typeface="Calibri"/>
              <a:cs typeface="Calibri"/>
            </a:endParaRPr>
          </a:p>
          <a:p>
            <a:pPr marL="355600" marR="15240">
              <a:lnSpc>
                <a:spcPct val="100000"/>
              </a:lnSpc>
            </a:pPr>
            <a:r>
              <a:rPr sz="1350" spc="-10" dirty="0">
                <a:latin typeface="Calibri"/>
                <a:cs typeface="Calibri"/>
              </a:rPr>
              <a:t>закрепленной</a:t>
            </a:r>
            <a:r>
              <a:rPr sz="1350" spc="-15" dirty="0">
                <a:latin typeface="Calibri"/>
                <a:cs typeface="Calibri"/>
              </a:rPr>
              <a:t> </a:t>
            </a:r>
            <a:r>
              <a:rPr sz="1350" spc="-20" dirty="0">
                <a:latin typeface="Calibri"/>
                <a:cs typeface="Calibri"/>
              </a:rPr>
              <a:t>территории </a:t>
            </a:r>
            <a:r>
              <a:rPr sz="1350" dirty="0">
                <a:latin typeface="Calibri"/>
                <a:cs typeface="Calibri"/>
              </a:rPr>
              <a:t>или</a:t>
            </a:r>
            <a:r>
              <a:rPr sz="1350" spc="-3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справку</a:t>
            </a:r>
            <a:r>
              <a:rPr sz="1350" spc="-2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о</a:t>
            </a:r>
            <a:r>
              <a:rPr sz="1350" spc="-2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приеме</a:t>
            </a:r>
            <a:r>
              <a:rPr sz="1350" spc="-10" dirty="0">
                <a:latin typeface="Calibri"/>
                <a:cs typeface="Calibri"/>
              </a:rPr>
              <a:t> </a:t>
            </a:r>
            <a:r>
              <a:rPr sz="1350" spc="-20" dirty="0">
                <a:latin typeface="Calibri"/>
                <a:cs typeface="Calibri"/>
              </a:rPr>
              <a:t>документов</a:t>
            </a:r>
            <a:r>
              <a:rPr sz="1350" spc="-1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для</a:t>
            </a:r>
            <a:r>
              <a:rPr sz="1350" spc="-30" dirty="0">
                <a:latin typeface="Calibri"/>
                <a:cs typeface="Calibri"/>
              </a:rPr>
              <a:t> </a:t>
            </a:r>
            <a:r>
              <a:rPr sz="1350" spc="-10" dirty="0">
                <a:latin typeface="Calibri"/>
                <a:cs typeface="Calibri"/>
              </a:rPr>
              <a:t>оформления</a:t>
            </a:r>
            <a:r>
              <a:rPr sz="1350" spc="-2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регистрации</a:t>
            </a:r>
            <a:r>
              <a:rPr sz="1350" spc="-2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по</a:t>
            </a:r>
            <a:r>
              <a:rPr sz="1350" spc="-3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месту</a:t>
            </a:r>
            <a:r>
              <a:rPr sz="1350" spc="-20" dirty="0">
                <a:latin typeface="Calibri"/>
                <a:cs typeface="Calibri"/>
              </a:rPr>
              <a:t> жительства</a:t>
            </a:r>
            <a:r>
              <a:rPr sz="1350" spc="-15" dirty="0">
                <a:latin typeface="Calibri"/>
                <a:cs typeface="Calibri"/>
              </a:rPr>
              <a:t> </a:t>
            </a:r>
            <a:r>
              <a:rPr sz="1350" spc="-25" dirty="0">
                <a:latin typeface="Calibri"/>
                <a:cs typeface="Calibri"/>
              </a:rPr>
              <a:t>(в </a:t>
            </a:r>
            <a:r>
              <a:rPr sz="1350" dirty="0">
                <a:latin typeface="Calibri"/>
                <a:cs typeface="Calibri"/>
              </a:rPr>
              <a:t>случае</a:t>
            </a:r>
            <a:r>
              <a:rPr sz="1350" spc="-2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приема</a:t>
            </a:r>
            <a:r>
              <a:rPr sz="1350" spc="-3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на</a:t>
            </a:r>
            <a:r>
              <a:rPr sz="1350" spc="-20" dirty="0">
                <a:latin typeface="Calibri"/>
                <a:cs typeface="Calibri"/>
              </a:rPr>
              <a:t> </a:t>
            </a:r>
            <a:r>
              <a:rPr sz="1350" spc="-10" dirty="0">
                <a:latin typeface="Calibri"/>
                <a:cs typeface="Calibri"/>
              </a:rPr>
              <a:t>обучение</a:t>
            </a:r>
            <a:r>
              <a:rPr sz="1350" spc="-3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ребенка</a:t>
            </a:r>
            <a:r>
              <a:rPr sz="1350" spc="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или</a:t>
            </a:r>
            <a:r>
              <a:rPr sz="1350" spc="-55" dirty="0">
                <a:latin typeface="Calibri"/>
                <a:cs typeface="Calibri"/>
              </a:rPr>
              <a:t> </a:t>
            </a:r>
            <a:r>
              <a:rPr sz="1350" spc="-20" dirty="0">
                <a:latin typeface="Calibri"/>
                <a:cs typeface="Calibri"/>
              </a:rPr>
              <a:t>поступающего,</a:t>
            </a:r>
            <a:r>
              <a:rPr sz="1350" spc="-50" dirty="0">
                <a:latin typeface="Calibri"/>
                <a:cs typeface="Calibri"/>
              </a:rPr>
              <a:t> </a:t>
            </a:r>
            <a:r>
              <a:rPr sz="1350" spc="-20" dirty="0">
                <a:latin typeface="Calibri"/>
                <a:cs typeface="Calibri"/>
              </a:rPr>
              <a:t>проживающего</a:t>
            </a:r>
            <a:r>
              <a:rPr sz="1350" spc="-6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на</a:t>
            </a:r>
            <a:r>
              <a:rPr sz="1350" spc="-2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закрепленной</a:t>
            </a:r>
            <a:r>
              <a:rPr sz="1350" spc="-15" dirty="0">
                <a:latin typeface="Calibri"/>
                <a:cs typeface="Calibri"/>
              </a:rPr>
              <a:t> </a:t>
            </a:r>
            <a:r>
              <a:rPr sz="1350" spc="-10" dirty="0">
                <a:latin typeface="Calibri"/>
                <a:cs typeface="Calibri"/>
              </a:rPr>
              <a:t>территории);</a:t>
            </a:r>
            <a:endParaRPr sz="1350">
              <a:latin typeface="Calibri"/>
              <a:cs typeface="Calibri"/>
            </a:endParaRPr>
          </a:p>
          <a:p>
            <a:pPr marL="355600" marR="397510" indent="-342900">
              <a:lnSpc>
                <a:spcPct val="100000"/>
              </a:lnSpc>
              <a:spcBef>
                <a:spcPts val="300"/>
              </a:spcBef>
              <a:buFont typeface="Microsoft Sans Serif"/>
              <a:buChar char="•"/>
              <a:tabLst>
                <a:tab pos="355600" algn="l"/>
              </a:tabLst>
            </a:pPr>
            <a:r>
              <a:rPr sz="1350" dirty="0">
                <a:latin typeface="Calibri"/>
                <a:cs typeface="Calibri"/>
              </a:rPr>
              <a:t>копии</a:t>
            </a:r>
            <a:r>
              <a:rPr sz="1350" spc="-25" dirty="0">
                <a:latin typeface="Calibri"/>
                <a:cs typeface="Calibri"/>
              </a:rPr>
              <a:t> </a:t>
            </a:r>
            <a:r>
              <a:rPr sz="1350" spc="-20" dirty="0">
                <a:latin typeface="Calibri"/>
                <a:cs typeface="Calibri"/>
              </a:rPr>
              <a:t>документов,</a:t>
            </a:r>
            <a:r>
              <a:rPr sz="1350" spc="5" dirty="0">
                <a:latin typeface="Calibri"/>
                <a:cs typeface="Calibri"/>
              </a:rPr>
              <a:t> </a:t>
            </a:r>
            <a:r>
              <a:rPr sz="1350" spc="-20" dirty="0">
                <a:latin typeface="Calibri"/>
                <a:cs typeface="Calibri"/>
              </a:rPr>
              <a:t>подтверждающих</a:t>
            </a:r>
            <a:r>
              <a:rPr sz="1350" spc="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право</a:t>
            </a:r>
            <a:r>
              <a:rPr sz="1350" spc="15" dirty="0">
                <a:latin typeface="Calibri"/>
                <a:cs typeface="Calibri"/>
              </a:rPr>
              <a:t> </a:t>
            </a:r>
            <a:r>
              <a:rPr sz="1350" spc="-25" dirty="0">
                <a:latin typeface="Calibri"/>
                <a:cs typeface="Calibri"/>
              </a:rPr>
              <a:t>внеочередного,первоочередного,</a:t>
            </a:r>
            <a:r>
              <a:rPr sz="1350" spc="60" dirty="0">
                <a:latin typeface="Calibri"/>
                <a:cs typeface="Calibri"/>
              </a:rPr>
              <a:t> </a:t>
            </a:r>
            <a:r>
              <a:rPr sz="1350" spc="-20" dirty="0">
                <a:latin typeface="Calibri"/>
                <a:cs typeface="Calibri"/>
              </a:rPr>
              <a:t>преимущественного</a:t>
            </a:r>
            <a:r>
              <a:rPr sz="1350" spc="7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приема</a:t>
            </a:r>
            <a:r>
              <a:rPr sz="1350" spc="5" dirty="0">
                <a:latin typeface="Calibri"/>
                <a:cs typeface="Calibri"/>
              </a:rPr>
              <a:t> </a:t>
            </a:r>
            <a:r>
              <a:rPr sz="1350" spc="-25" dirty="0">
                <a:latin typeface="Calibri"/>
                <a:cs typeface="Calibri"/>
              </a:rPr>
              <a:t>на </a:t>
            </a:r>
            <a:r>
              <a:rPr sz="1350" dirty="0">
                <a:latin typeface="Calibri"/>
                <a:cs typeface="Calibri"/>
              </a:rPr>
              <a:t>обучение</a:t>
            </a:r>
            <a:r>
              <a:rPr sz="1350" spc="-2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по</a:t>
            </a:r>
            <a:r>
              <a:rPr sz="1350" spc="-35" dirty="0">
                <a:latin typeface="Calibri"/>
                <a:cs typeface="Calibri"/>
              </a:rPr>
              <a:t> </a:t>
            </a:r>
            <a:r>
              <a:rPr sz="1350" spc="-20" dirty="0">
                <a:latin typeface="Calibri"/>
                <a:cs typeface="Calibri"/>
              </a:rPr>
              <a:t>образовательным</a:t>
            </a:r>
            <a:r>
              <a:rPr sz="1350" spc="5" dirty="0">
                <a:latin typeface="Calibri"/>
                <a:cs typeface="Calibri"/>
              </a:rPr>
              <a:t> </a:t>
            </a:r>
            <a:r>
              <a:rPr sz="1350" spc="-20" dirty="0">
                <a:latin typeface="Calibri"/>
                <a:cs typeface="Calibri"/>
              </a:rPr>
              <a:t>программам</a:t>
            </a:r>
            <a:r>
              <a:rPr sz="1350" spc="-4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начального</a:t>
            </a:r>
            <a:r>
              <a:rPr sz="1350" spc="-4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общего</a:t>
            </a:r>
            <a:r>
              <a:rPr sz="1350" spc="-65" dirty="0">
                <a:latin typeface="Calibri"/>
                <a:cs typeface="Calibri"/>
              </a:rPr>
              <a:t> </a:t>
            </a:r>
            <a:r>
              <a:rPr sz="1350" spc="-10" dirty="0">
                <a:latin typeface="Calibri"/>
                <a:cs typeface="Calibri"/>
              </a:rPr>
              <a:t>образования;</a:t>
            </a:r>
            <a:endParaRPr sz="135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300"/>
              </a:spcBef>
              <a:buFont typeface="Microsoft Sans Serif"/>
              <a:buChar char="•"/>
              <a:tabLst>
                <a:tab pos="354965" algn="l"/>
              </a:tabLst>
            </a:pPr>
            <a:r>
              <a:rPr sz="1350" dirty="0">
                <a:latin typeface="Calibri"/>
                <a:cs typeface="Calibri"/>
              </a:rPr>
              <a:t>копию</a:t>
            </a:r>
            <a:r>
              <a:rPr sz="1350" spc="-4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заключения</a:t>
            </a:r>
            <a:r>
              <a:rPr sz="1350" spc="5" dirty="0">
                <a:latin typeface="Calibri"/>
                <a:cs typeface="Calibri"/>
              </a:rPr>
              <a:t> </a:t>
            </a:r>
            <a:r>
              <a:rPr sz="1350" spc="-30" dirty="0">
                <a:latin typeface="Calibri"/>
                <a:cs typeface="Calibri"/>
              </a:rPr>
              <a:t>психолого-</a:t>
            </a:r>
            <a:r>
              <a:rPr sz="1350" spc="-35" dirty="0">
                <a:latin typeface="Calibri"/>
                <a:cs typeface="Calibri"/>
              </a:rPr>
              <a:t>медико-</a:t>
            </a:r>
            <a:r>
              <a:rPr sz="1350" spc="-20" dirty="0">
                <a:latin typeface="Calibri"/>
                <a:cs typeface="Calibri"/>
              </a:rPr>
              <a:t>педагогической</a:t>
            </a:r>
            <a:r>
              <a:rPr sz="1350" spc="1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комиссии</a:t>
            </a:r>
            <a:r>
              <a:rPr sz="1350" spc="-1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(при</a:t>
            </a:r>
            <a:r>
              <a:rPr sz="1350" spc="-5" dirty="0">
                <a:latin typeface="Calibri"/>
                <a:cs typeface="Calibri"/>
              </a:rPr>
              <a:t> </a:t>
            </a:r>
            <a:r>
              <a:rPr sz="1350" spc="-10" dirty="0">
                <a:latin typeface="Calibri"/>
                <a:cs typeface="Calibri"/>
              </a:rPr>
              <a:t>наличии);</a:t>
            </a:r>
            <a:endParaRPr sz="1350">
              <a:latin typeface="Calibri"/>
              <a:cs typeface="Calibri"/>
            </a:endParaRPr>
          </a:p>
          <a:p>
            <a:pPr marL="355600" marR="560705" indent="-342900">
              <a:lnSpc>
                <a:spcPct val="100000"/>
              </a:lnSpc>
              <a:spcBef>
                <a:spcPts val="300"/>
              </a:spcBef>
              <a:buFont typeface="Microsoft Sans Serif"/>
              <a:buChar char="•"/>
              <a:tabLst>
                <a:tab pos="355600" algn="l"/>
              </a:tabLst>
            </a:pPr>
            <a:r>
              <a:rPr sz="1350" spc="-30" dirty="0">
                <a:latin typeface="Calibri"/>
                <a:cs typeface="Calibri"/>
              </a:rPr>
              <a:t>Родители</a:t>
            </a:r>
            <a:r>
              <a:rPr sz="1350" spc="-4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(законные</a:t>
            </a:r>
            <a:r>
              <a:rPr sz="1350" spc="15" dirty="0">
                <a:latin typeface="Calibri"/>
                <a:cs typeface="Calibri"/>
              </a:rPr>
              <a:t> </a:t>
            </a:r>
            <a:r>
              <a:rPr sz="1350" spc="-20" dirty="0">
                <a:latin typeface="Calibri"/>
                <a:cs typeface="Calibri"/>
              </a:rPr>
              <a:t>представители)</a:t>
            </a:r>
            <a:r>
              <a:rPr sz="1350" spc="10" dirty="0">
                <a:latin typeface="Calibri"/>
                <a:cs typeface="Calibri"/>
              </a:rPr>
              <a:t> </a:t>
            </a:r>
            <a:r>
              <a:rPr sz="1350" spc="-10" dirty="0">
                <a:latin typeface="Calibri"/>
                <a:cs typeface="Calibri"/>
              </a:rPr>
              <a:t>ребенка,</a:t>
            </a:r>
            <a:r>
              <a:rPr sz="1350" spc="5" dirty="0">
                <a:latin typeface="Calibri"/>
                <a:cs typeface="Calibri"/>
              </a:rPr>
              <a:t> </a:t>
            </a:r>
            <a:r>
              <a:rPr sz="1350" spc="-20" dirty="0">
                <a:latin typeface="Calibri"/>
                <a:cs typeface="Calibri"/>
              </a:rPr>
              <a:t>являющегося</a:t>
            </a:r>
            <a:r>
              <a:rPr sz="1350" spc="-45" dirty="0">
                <a:latin typeface="Calibri"/>
                <a:cs typeface="Calibri"/>
              </a:rPr>
              <a:t> </a:t>
            </a:r>
            <a:r>
              <a:rPr sz="1350" spc="-10" dirty="0">
                <a:latin typeface="Calibri"/>
                <a:cs typeface="Calibri"/>
              </a:rPr>
              <a:t>иностранными</a:t>
            </a:r>
            <a:r>
              <a:rPr sz="1350" dirty="0">
                <a:latin typeface="Calibri"/>
                <a:cs typeface="Calibri"/>
              </a:rPr>
              <a:t> гражданами или</a:t>
            </a:r>
            <a:r>
              <a:rPr sz="1350" spc="-3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лицами</a:t>
            </a:r>
            <a:r>
              <a:rPr sz="1350" spc="-40" dirty="0">
                <a:latin typeface="Calibri"/>
                <a:cs typeface="Calibri"/>
              </a:rPr>
              <a:t> </a:t>
            </a:r>
            <a:r>
              <a:rPr sz="1350" spc="-25" dirty="0">
                <a:latin typeface="Calibri"/>
                <a:cs typeface="Calibri"/>
              </a:rPr>
              <a:t>без </a:t>
            </a:r>
            <a:r>
              <a:rPr sz="1350" spc="-10" dirty="0">
                <a:latin typeface="Calibri"/>
                <a:cs typeface="Calibri"/>
              </a:rPr>
              <a:t>гражданства,</a:t>
            </a:r>
            <a:r>
              <a:rPr sz="1350" spc="-5" dirty="0">
                <a:latin typeface="Calibri"/>
                <a:cs typeface="Calibri"/>
              </a:rPr>
              <a:t> </a:t>
            </a:r>
            <a:r>
              <a:rPr sz="1350" spc="-20" dirty="0">
                <a:latin typeface="Calibri"/>
                <a:cs typeface="Calibri"/>
              </a:rPr>
              <a:t>дополнительно</a:t>
            </a:r>
            <a:r>
              <a:rPr sz="1350" spc="15" dirty="0">
                <a:latin typeface="Calibri"/>
                <a:cs typeface="Calibri"/>
              </a:rPr>
              <a:t> </a:t>
            </a:r>
            <a:r>
              <a:rPr sz="1350" spc="-20" dirty="0">
                <a:latin typeface="Calibri"/>
                <a:cs typeface="Calibri"/>
              </a:rPr>
              <a:t>предъявляют</a:t>
            </a:r>
            <a:r>
              <a:rPr sz="1350" spc="-45" dirty="0">
                <a:latin typeface="Calibri"/>
                <a:cs typeface="Calibri"/>
              </a:rPr>
              <a:t> </a:t>
            </a:r>
            <a:r>
              <a:rPr sz="1350" spc="-20" dirty="0">
                <a:latin typeface="Calibri"/>
                <a:cs typeface="Calibri"/>
              </a:rPr>
              <a:t>документ,</a:t>
            </a:r>
            <a:r>
              <a:rPr sz="1350" spc="25" dirty="0">
                <a:latin typeface="Calibri"/>
                <a:cs typeface="Calibri"/>
              </a:rPr>
              <a:t> </a:t>
            </a:r>
            <a:r>
              <a:rPr sz="1350" spc="-20" dirty="0">
                <a:latin typeface="Calibri"/>
                <a:cs typeface="Calibri"/>
              </a:rPr>
              <a:t>подтверждающий</a:t>
            </a:r>
            <a:r>
              <a:rPr sz="1350" spc="-10" dirty="0">
                <a:latin typeface="Calibri"/>
                <a:cs typeface="Calibri"/>
              </a:rPr>
              <a:t> </a:t>
            </a:r>
            <a:r>
              <a:rPr sz="1350" spc="-20" dirty="0">
                <a:latin typeface="Calibri"/>
                <a:cs typeface="Calibri"/>
              </a:rPr>
              <a:t>родство</a:t>
            </a:r>
            <a:r>
              <a:rPr sz="1350" spc="5" dirty="0">
                <a:latin typeface="Calibri"/>
                <a:cs typeface="Calibri"/>
              </a:rPr>
              <a:t> </a:t>
            </a:r>
            <a:r>
              <a:rPr sz="1350" spc="-10" dirty="0">
                <a:latin typeface="Calibri"/>
                <a:cs typeface="Calibri"/>
              </a:rPr>
              <a:t>заявителя </a:t>
            </a:r>
            <a:r>
              <a:rPr sz="1350" dirty="0">
                <a:latin typeface="Calibri"/>
                <a:cs typeface="Calibri"/>
              </a:rPr>
              <a:t>(или</a:t>
            </a:r>
            <a:r>
              <a:rPr sz="1350" spc="-10" dirty="0">
                <a:latin typeface="Calibri"/>
                <a:cs typeface="Calibri"/>
              </a:rPr>
              <a:t> законность </a:t>
            </a:r>
            <a:r>
              <a:rPr sz="1350" spc="-20" dirty="0">
                <a:latin typeface="Calibri"/>
                <a:cs typeface="Calibri"/>
              </a:rPr>
              <a:t>представления</a:t>
            </a:r>
            <a:r>
              <a:rPr sz="1350" spc="-4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прав</a:t>
            </a:r>
            <a:r>
              <a:rPr sz="1350" spc="-15" dirty="0">
                <a:latin typeface="Calibri"/>
                <a:cs typeface="Calibri"/>
              </a:rPr>
              <a:t> </a:t>
            </a:r>
            <a:r>
              <a:rPr sz="1350" spc="-10" dirty="0">
                <a:latin typeface="Calibri"/>
                <a:cs typeface="Calibri"/>
              </a:rPr>
              <a:t>ребенка),</a:t>
            </a:r>
            <a:r>
              <a:rPr sz="1350" spc="1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и</a:t>
            </a:r>
            <a:r>
              <a:rPr sz="1350" spc="-25" dirty="0">
                <a:latin typeface="Calibri"/>
                <a:cs typeface="Calibri"/>
              </a:rPr>
              <a:t> </a:t>
            </a:r>
            <a:r>
              <a:rPr sz="1350" spc="-20" dirty="0">
                <a:latin typeface="Calibri"/>
                <a:cs typeface="Calibri"/>
              </a:rPr>
              <a:t>документ,</a:t>
            </a:r>
            <a:r>
              <a:rPr sz="1350" spc="-25" dirty="0">
                <a:latin typeface="Calibri"/>
                <a:cs typeface="Calibri"/>
              </a:rPr>
              <a:t> </a:t>
            </a:r>
            <a:r>
              <a:rPr sz="1350" spc="-20" dirty="0">
                <a:latin typeface="Calibri"/>
                <a:cs typeface="Calibri"/>
              </a:rPr>
              <a:t>подтверждающий</a:t>
            </a:r>
            <a:r>
              <a:rPr sz="1350" spc="-4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право</a:t>
            </a:r>
            <a:r>
              <a:rPr sz="1350" spc="-1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заявителя</a:t>
            </a:r>
            <a:r>
              <a:rPr sz="1350" spc="-3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на</a:t>
            </a:r>
            <a:r>
              <a:rPr sz="1350" spc="-2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пребывание</a:t>
            </a:r>
            <a:r>
              <a:rPr sz="1350" spc="-3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в</a:t>
            </a:r>
            <a:r>
              <a:rPr sz="1350" spc="-20" dirty="0">
                <a:latin typeface="Calibri"/>
                <a:cs typeface="Calibri"/>
              </a:rPr>
              <a:t> </a:t>
            </a:r>
            <a:r>
              <a:rPr sz="1350" spc="-10" dirty="0">
                <a:latin typeface="Calibri"/>
                <a:cs typeface="Calibri"/>
              </a:rPr>
              <a:t>Российской Федерации;</a:t>
            </a:r>
            <a:endParaRPr sz="13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0725" y="482345"/>
            <a:ext cx="8376284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3200" b="0" spc="-25" dirty="0">
                <a:latin typeface="Calibri"/>
                <a:cs typeface="Calibri"/>
              </a:rPr>
              <a:t>Подтверждающий</a:t>
            </a:r>
            <a:r>
              <a:rPr sz="3200" b="0" spc="-105" dirty="0">
                <a:latin typeface="Calibri"/>
                <a:cs typeface="Calibri"/>
              </a:rPr>
              <a:t> </a:t>
            </a:r>
            <a:r>
              <a:rPr sz="3200" b="0" dirty="0">
                <a:latin typeface="Calibri"/>
                <a:cs typeface="Calibri"/>
              </a:rPr>
              <a:t>пакет</a:t>
            </a:r>
            <a:r>
              <a:rPr sz="3200" b="0" spc="-80" dirty="0">
                <a:latin typeface="Calibri"/>
                <a:cs typeface="Calibri"/>
              </a:rPr>
              <a:t> </a:t>
            </a:r>
            <a:r>
              <a:rPr sz="3200" b="0" dirty="0">
                <a:latin typeface="Calibri"/>
                <a:cs typeface="Calibri"/>
              </a:rPr>
              <a:t>документов</a:t>
            </a:r>
            <a:r>
              <a:rPr sz="3200" b="0" spc="-120" dirty="0">
                <a:latin typeface="Calibri"/>
                <a:cs typeface="Calibri"/>
              </a:rPr>
              <a:t> </a:t>
            </a:r>
            <a:r>
              <a:rPr sz="3200" b="0" spc="-10" dirty="0">
                <a:latin typeface="Calibri"/>
                <a:cs typeface="Calibri"/>
              </a:rPr>
              <a:t>принимает</a:t>
            </a:r>
            <a:endParaRPr sz="3200">
              <a:latin typeface="Calibri"/>
              <a:cs typeface="Calibri"/>
            </a:endParaRPr>
          </a:p>
          <a:p>
            <a:pPr marL="345440" algn="ctr">
              <a:lnSpc>
                <a:spcPct val="100000"/>
              </a:lnSpc>
            </a:pPr>
            <a:r>
              <a:rPr sz="3200" b="0" dirty="0">
                <a:latin typeface="Calibri"/>
                <a:cs typeface="Calibri"/>
              </a:rPr>
              <a:t>секретарь</a:t>
            </a:r>
            <a:r>
              <a:rPr sz="3200" b="0" spc="-65" dirty="0">
                <a:latin typeface="Calibri"/>
                <a:cs typeface="Calibri"/>
              </a:rPr>
              <a:t> </a:t>
            </a:r>
            <a:r>
              <a:rPr sz="3200" b="0" spc="-10" dirty="0">
                <a:latin typeface="Calibri"/>
                <a:cs typeface="Calibri"/>
              </a:rPr>
              <a:t>школы: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0491" y="1999449"/>
            <a:ext cx="8496935" cy="2726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0790" marR="1292860" algn="ctr">
              <a:lnSpc>
                <a:spcPct val="120100"/>
              </a:lnSpc>
              <a:spcBef>
                <a:spcPts val="100"/>
              </a:spcBef>
            </a:pPr>
            <a:r>
              <a:rPr sz="2800" spc="-20" dirty="0">
                <a:latin typeface="Calibri"/>
                <a:cs typeface="Calibri"/>
              </a:rPr>
              <a:t>Вычугжанина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Анастасия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Владимировна </a:t>
            </a:r>
            <a:r>
              <a:rPr sz="28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по</a:t>
            </a:r>
            <a:r>
              <a:rPr sz="2800" u="sng" spc="-1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u="sng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предварительной</a:t>
            </a:r>
            <a:r>
              <a:rPr sz="2800" u="sng" spc="-4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записи</a:t>
            </a:r>
            <a:r>
              <a:rPr sz="2800" spc="-1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90"/>
              </a:spcBef>
            </a:pPr>
            <a:endParaRPr sz="2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tabLst>
                <a:tab pos="2345055" algn="l"/>
                <a:tab pos="2952115" algn="l"/>
                <a:tab pos="4621530" algn="l"/>
                <a:tab pos="6323965" algn="l"/>
              </a:tabLst>
            </a:pPr>
            <a:r>
              <a:rPr sz="3200" b="1" spc="-10" dirty="0">
                <a:latin typeface="Calibri"/>
                <a:cs typeface="Calibri"/>
              </a:rPr>
              <a:t>Записаться</a:t>
            </a:r>
            <a:r>
              <a:rPr sz="3200" b="1" dirty="0">
                <a:latin typeface="Calibri"/>
                <a:cs typeface="Calibri"/>
              </a:rPr>
              <a:t>	</a:t>
            </a:r>
            <a:r>
              <a:rPr sz="3200" b="1" spc="-50" dirty="0">
                <a:latin typeface="Calibri"/>
                <a:cs typeface="Calibri"/>
              </a:rPr>
              <a:t>в</a:t>
            </a:r>
            <a:r>
              <a:rPr sz="3200" b="1" dirty="0">
                <a:latin typeface="Calibri"/>
                <a:cs typeface="Calibri"/>
              </a:rPr>
              <a:t>	</a:t>
            </a:r>
            <a:r>
              <a:rPr sz="3200" b="1" spc="-10" dirty="0">
                <a:latin typeface="Calibri"/>
                <a:cs typeface="Calibri"/>
              </a:rPr>
              <a:t>график</a:t>
            </a:r>
            <a:r>
              <a:rPr sz="3200" b="1" dirty="0">
                <a:latin typeface="Calibri"/>
                <a:cs typeface="Calibri"/>
              </a:rPr>
              <a:t>	</a:t>
            </a:r>
            <a:r>
              <a:rPr sz="3200" b="1" spc="-10" dirty="0">
                <a:latin typeface="Calibri"/>
                <a:cs typeface="Calibri"/>
              </a:rPr>
              <a:t>подачи</a:t>
            </a:r>
            <a:r>
              <a:rPr sz="3200" b="1" dirty="0">
                <a:latin typeface="Calibri"/>
                <a:cs typeface="Calibri"/>
              </a:rPr>
              <a:t>	</a:t>
            </a:r>
            <a:r>
              <a:rPr sz="3200" b="1" spc="-10" dirty="0">
                <a:latin typeface="Calibri"/>
                <a:cs typeface="Calibri"/>
              </a:rPr>
              <a:t>документов</a:t>
            </a:r>
            <a:endParaRPr sz="3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школы</a:t>
            </a:r>
            <a:r>
              <a:rPr sz="3200" spc="1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можно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на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вахте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с</a:t>
            </a:r>
            <a:r>
              <a:rPr sz="3200" b="1" spc="-9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01</a:t>
            </a:r>
            <a:r>
              <a:rPr sz="3200" b="1" spc="-75" dirty="0">
                <a:latin typeface="Calibri"/>
                <a:cs typeface="Calibri"/>
              </a:rPr>
              <a:t> </a:t>
            </a:r>
            <a:r>
              <a:rPr sz="3200" b="1">
                <a:latin typeface="Calibri"/>
                <a:cs typeface="Calibri"/>
              </a:rPr>
              <a:t>апреля</a:t>
            </a:r>
            <a:r>
              <a:rPr sz="3200" b="1" spc="-105">
                <a:latin typeface="Calibri"/>
                <a:cs typeface="Calibri"/>
              </a:rPr>
              <a:t> </a:t>
            </a:r>
            <a:r>
              <a:rPr sz="3200" b="1" smtClean="0">
                <a:latin typeface="Calibri"/>
                <a:cs typeface="Calibri"/>
              </a:rPr>
              <a:t>202</a:t>
            </a:r>
            <a:r>
              <a:rPr lang="ru-RU" sz="3200" b="1" dirty="0" smtClean="0">
                <a:latin typeface="Calibri"/>
                <a:cs typeface="Calibri"/>
              </a:rPr>
              <a:t>5</a:t>
            </a:r>
            <a:r>
              <a:rPr sz="3200" b="1" spc="-50" smtClean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года</a:t>
            </a:r>
            <a:r>
              <a:rPr sz="3200" spc="-10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7529" y="328676"/>
            <a:ext cx="76231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Прием</a:t>
            </a:r>
            <a:r>
              <a:rPr sz="3600" spc="-120" dirty="0"/>
              <a:t> </a:t>
            </a:r>
            <a:r>
              <a:rPr sz="3600" dirty="0"/>
              <a:t>бумажного</a:t>
            </a:r>
            <a:r>
              <a:rPr sz="3600" spc="-120" dirty="0"/>
              <a:t> </a:t>
            </a:r>
            <a:r>
              <a:rPr sz="3600" dirty="0"/>
              <a:t>пакета</a:t>
            </a:r>
            <a:r>
              <a:rPr sz="3600" spc="-85" dirty="0"/>
              <a:t> </a:t>
            </a:r>
            <a:r>
              <a:rPr sz="3600" spc="-10" dirty="0"/>
              <a:t>документов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306449" y="1065403"/>
            <a:ext cx="6532880" cy="1126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С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03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апреля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2024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года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по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предварительной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записи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905"/>
              </a:spcBef>
            </a:pPr>
            <a:r>
              <a:rPr sz="2400" b="1" dirty="0">
                <a:latin typeface="Calibri"/>
                <a:cs typeface="Calibri"/>
              </a:rPr>
              <a:t>Часы</a:t>
            </a:r>
            <a:r>
              <a:rPr sz="2400" b="1" spc="-10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приема: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81276" y="5453278"/>
            <a:ext cx="4984115" cy="909319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00"/>
              </a:spcBef>
            </a:pPr>
            <a:r>
              <a:rPr sz="2400" dirty="0">
                <a:latin typeface="Calibri"/>
                <a:cs typeface="Calibri"/>
              </a:rPr>
              <a:t>Далее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>
                <a:latin typeface="Calibri"/>
                <a:cs typeface="Calibri"/>
              </a:rPr>
              <a:t>с</a:t>
            </a:r>
            <a:r>
              <a:rPr sz="2400" spc="-75">
                <a:latin typeface="Calibri"/>
                <a:cs typeface="Calibri"/>
              </a:rPr>
              <a:t> </a:t>
            </a:r>
            <a:r>
              <a:rPr sz="2400" spc="-10" smtClean="0">
                <a:latin typeface="Calibri"/>
                <a:cs typeface="Calibri"/>
              </a:rPr>
              <a:t>19.04.202</a:t>
            </a:r>
            <a:r>
              <a:rPr lang="ru-RU" sz="2400" spc="-10" dirty="0" smtClean="0">
                <a:latin typeface="Calibri"/>
                <a:cs typeface="Calibri"/>
              </a:rPr>
              <a:t>5</a:t>
            </a:r>
            <a:r>
              <a:rPr sz="2400" spc="-10" smtClean="0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sz="2400" spc="-20" dirty="0">
                <a:latin typeface="Calibri"/>
                <a:cs typeface="Calibri"/>
              </a:rPr>
              <a:t>понедельник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–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пятница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09.00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–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15.00</a:t>
            </a:r>
            <a:endParaRPr sz="24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33400" y="2286000"/>
          <a:ext cx="7467600" cy="22561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67200"/>
                <a:gridCol w="3200400"/>
              </a:tblGrid>
              <a:tr h="375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Дни</a:t>
                      </a:r>
                      <a:r>
                        <a:rPr sz="2400" b="1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недели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2A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Время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2A0"/>
                    </a:solidFill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03.04; 10.04; 17.04 (четверг)</a:t>
                      </a:r>
                      <a:endParaRPr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6D2DF"/>
                    </a:solidFill>
                  </a:tcPr>
                </a:tc>
                <a:tc>
                  <a:txBody>
                    <a:bodyPr/>
                    <a:lstStyle/>
                    <a:p>
                      <a:pPr marL="8255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12.00. – 15.00.</a:t>
                      </a:r>
                      <a:endParaRPr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6D2DF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04.04; 11.04; 18.04 (пятница)</a:t>
                      </a:r>
                      <a:endParaRPr sz="2400" b="1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AEE"/>
                    </a:solidFill>
                  </a:tcPr>
                </a:tc>
                <a:tc>
                  <a:txBody>
                    <a:bodyPr/>
                    <a:lstStyle/>
                    <a:p>
                      <a:pPr marL="8255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09.00. – 13.00.</a:t>
                      </a:r>
                      <a:endParaRPr sz="2400" b="1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AEE"/>
                    </a:solidFill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07.04; 14.04 (понедельник)</a:t>
                      </a:r>
                      <a:endParaRPr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6D2DF"/>
                    </a:solidFill>
                  </a:tcPr>
                </a:tc>
                <a:tc>
                  <a:txBody>
                    <a:bodyPr/>
                    <a:lstStyle/>
                    <a:p>
                      <a:pPr marL="7931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09.00. – 13.00. </a:t>
                      </a:r>
                      <a:endParaRPr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6D2DF"/>
                    </a:solidFill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08.04; 15.04 (вторник)</a:t>
                      </a:r>
                      <a:endParaRPr sz="2400" b="1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AEE"/>
                    </a:solidFill>
                  </a:tcPr>
                </a:tc>
                <a:tc>
                  <a:txBody>
                    <a:bodyPr/>
                    <a:lstStyle/>
                    <a:p>
                      <a:pPr marL="8255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12.00. – 15.00.</a:t>
                      </a:r>
                      <a:endParaRPr sz="2400" b="1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AEE"/>
                    </a:solidFill>
                  </a:tcPr>
                </a:tc>
              </a:tr>
              <a:tr h="3765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09.04; 16.04 (среда)</a:t>
                      </a:r>
                      <a:endParaRPr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6D2DF"/>
                    </a:solidFill>
                  </a:tcPr>
                </a:tc>
                <a:tc>
                  <a:txBody>
                    <a:bodyPr/>
                    <a:lstStyle/>
                    <a:p>
                      <a:pPr marL="8255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09.00. – 13.00.</a:t>
                      </a:r>
                      <a:endParaRPr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6D2D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5306" y="1624711"/>
            <a:ext cx="693102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Arial"/>
                <a:cs typeface="Arial"/>
              </a:rPr>
              <a:t>Телефоны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горячей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линии</a:t>
            </a:r>
            <a:r>
              <a:rPr sz="2800" spc="-12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технической </a:t>
            </a:r>
            <a:r>
              <a:rPr sz="2800" dirty="0">
                <a:latin typeface="Arial"/>
                <a:cs typeface="Arial"/>
              </a:rPr>
              <a:t>поддержки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для</a:t>
            </a:r>
            <a:r>
              <a:rPr sz="2800" spc="-114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родителей:</a:t>
            </a:r>
            <a:endParaRPr sz="28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r>
              <a:rPr sz="2800" b="0" spc="-10" dirty="0">
                <a:latin typeface="Arial MT"/>
                <a:cs typeface="Arial MT"/>
              </a:rPr>
              <a:t>8-</a:t>
            </a:r>
            <a:r>
              <a:rPr sz="2800" b="0" spc="-20" dirty="0">
                <a:latin typeface="Arial MT"/>
                <a:cs typeface="Arial MT"/>
              </a:rPr>
              <a:t>922-949-99-</a:t>
            </a:r>
            <a:r>
              <a:rPr sz="2800" b="0" spc="-25" dirty="0">
                <a:latin typeface="Arial MT"/>
                <a:cs typeface="Arial MT"/>
              </a:rPr>
              <a:t>54</a:t>
            </a:r>
            <a:endParaRPr sz="28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3074" y="2904566"/>
            <a:ext cx="7520305" cy="2755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835" algn="ctr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latin typeface="Arial MT"/>
                <a:cs typeface="Arial MT"/>
              </a:rPr>
              <a:t>8-922-948-50-</a:t>
            </a:r>
            <a:r>
              <a:rPr sz="2800" spc="-25" dirty="0">
                <a:latin typeface="Arial MT"/>
                <a:cs typeface="Arial MT"/>
              </a:rPr>
              <a:t>12</a:t>
            </a:r>
            <a:endParaRPr sz="2800">
              <a:latin typeface="Arial MT"/>
              <a:cs typeface="Arial MT"/>
            </a:endParaRPr>
          </a:p>
          <a:p>
            <a:pPr marL="76835" algn="ctr">
              <a:lnSpc>
                <a:spcPct val="100000"/>
              </a:lnSpc>
              <a:spcBef>
                <a:spcPts val="5"/>
              </a:spcBef>
            </a:pPr>
            <a:r>
              <a:rPr sz="2800" spc="-10" dirty="0">
                <a:latin typeface="Arial MT"/>
                <a:cs typeface="Arial MT"/>
              </a:rPr>
              <a:t>8-</a:t>
            </a:r>
            <a:r>
              <a:rPr sz="2800" spc="-20" dirty="0">
                <a:latin typeface="Arial MT"/>
                <a:cs typeface="Arial MT"/>
              </a:rPr>
              <a:t>922-963-78-</a:t>
            </a:r>
            <a:r>
              <a:rPr sz="2800" spc="-25" dirty="0">
                <a:latin typeface="Arial MT"/>
                <a:cs typeface="Arial MT"/>
              </a:rPr>
              <a:t>52</a:t>
            </a:r>
            <a:endParaRPr sz="2800">
              <a:latin typeface="Arial MT"/>
              <a:cs typeface="Arial MT"/>
            </a:endParaRPr>
          </a:p>
          <a:p>
            <a:pPr marL="76835" algn="ctr">
              <a:lnSpc>
                <a:spcPct val="100000"/>
              </a:lnSpc>
            </a:pPr>
            <a:r>
              <a:rPr sz="2800" spc="-10" dirty="0">
                <a:latin typeface="Arial MT"/>
                <a:cs typeface="Arial MT"/>
              </a:rPr>
              <a:t>8-</a:t>
            </a:r>
            <a:r>
              <a:rPr sz="2800" spc="-20" dirty="0">
                <a:latin typeface="Arial MT"/>
                <a:cs typeface="Arial MT"/>
              </a:rPr>
              <a:t>922-963-35-</a:t>
            </a:r>
            <a:r>
              <a:rPr sz="2800" spc="-25" dirty="0">
                <a:latin typeface="Arial MT"/>
                <a:cs typeface="Arial MT"/>
              </a:rPr>
              <a:t>63</a:t>
            </a:r>
            <a:endParaRPr sz="2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435"/>
              </a:spcBef>
            </a:pPr>
            <a:endParaRPr sz="2800">
              <a:latin typeface="Arial MT"/>
              <a:cs typeface="Arial MT"/>
            </a:endParaRPr>
          </a:p>
          <a:p>
            <a:pPr marL="12065" marR="5080" algn="ctr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Microsoft Sans Serif"/>
                <a:cs typeface="Microsoft Sans Serif"/>
              </a:rPr>
              <a:t>Почта</a:t>
            </a:r>
            <a:r>
              <a:rPr sz="2400" spc="-100" dirty="0">
                <a:latin typeface="Microsoft Sans Serif"/>
                <a:cs typeface="Microsoft Sans Serif"/>
              </a:rPr>
              <a:t> </a:t>
            </a:r>
            <a:r>
              <a:rPr sz="2400" spc="-50" dirty="0">
                <a:latin typeface="Microsoft Sans Serif"/>
                <a:cs typeface="Microsoft Sans Serif"/>
              </a:rPr>
              <a:t>КОГАУ</a:t>
            </a:r>
            <a:r>
              <a:rPr sz="2400" spc="-10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"Центр</a:t>
            </a:r>
            <a:r>
              <a:rPr sz="2400" spc="-9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оценки</a:t>
            </a:r>
            <a:r>
              <a:rPr sz="2400" spc="-9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качества</a:t>
            </a:r>
            <a:r>
              <a:rPr sz="2400" spc="-9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образования": </a:t>
            </a:r>
            <a:r>
              <a:rPr sz="2400" spc="-25" dirty="0">
                <a:latin typeface="Arial MT"/>
                <a:cs typeface="Arial MT"/>
                <a:hlinkClick r:id="rId2"/>
              </a:rPr>
              <a:t>ikt_coko@e-</a:t>
            </a:r>
            <a:r>
              <a:rPr sz="2400" spc="-10" dirty="0">
                <a:latin typeface="Arial MT"/>
                <a:cs typeface="Arial MT"/>
                <a:hlinkClick r:id="rId2"/>
              </a:rPr>
              <a:t>kirov.ru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8340" rIns="0" bIns="0" rtlCol="0">
            <a:spAutoFit/>
          </a:bodyPr>
          <a:lstStyle/>
          <a:p>
            <a:pPr marL="508634">
              <a:lnSpc>
                <a:spcPct val="100000"/>
              </a:lnSpc>
              <a:spcBef>
                <a:spcPts val="105"/>
              </a:spcBef>
            </a:pPr>
            <a:r>
              <a:rPr dirty="0"/>
              <a:t>Контактная</a:t>
            </a:r>
            <a:r>
              <a:rPr spc="-204" dirty="0"/>
              <a:t> </a:t>
            </a:r>
            <a:r>
              <a:rPr spc="-10" dirty="0"/>
              <a:t>информация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75561" y="1988972"/>
            <a:ext cx="6034405" cy="2686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22900"/>
              </a:lnSpc>
              <a:spcBef>
                <a:spcPts val="100"/>
              </a:spcBef>
            </a:pPr>
            <a:r>
              <a:rPr lang="ru-RU" sz="2800" spc="-20" dirty="0" smtClean="0">
                <a:latin typeface="Calibri"/>
                <a:cs typeface="Calibri"/>
              </a:rPr>
              <a:t>Соболева Марина </a:t>
            </a:r>
            <a:r>
              <a:rPr lang="ru-RU" sz="2800" spc="-20" dirty="0">
                <a:latin typeface="Calibri"/>
                <a:cs typeface="Calibri"/>
              </a:rPr>
              <a:t>А</a:t>
            </a:r>
            <a:r>
              <a:rPr lang="ru-RU" sz="2800" spc="-20" dirty="0" smtClean="0">
                <a:latin typeface="Calibri"/>
                <a:cs typeface="Calibri"/>
              </a:rPr>
              <a:t>натольевна</a:t>
            </a:r>
            <a:r>
              <a:rPr sz="2800" spc="-10" smtClean="0">
                <a:latin typeface="Calibri"/>
                <a:cs typeface="Calibri"/>
              </a:rPr>
              <a:t>, </a:t>
            </a:r>
            <a:r>
              <a:rPr sz="2800" spc="-10" dirty="0">
                <a:latin typeface="Calibri"/>
                <a:cs typeface="Calibri"/>
              </a:rPr>
              <a:t>заместитель</a:t>
            </a:r>
            <a:r>
              <a:rPr sz="2800" spc="-14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директора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по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УВР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490"/>
              </a:spcBef>
            </a:pPr>
            <a:endParaRPr sz="2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800" b="1" dirty="0">
                <a:latin typeface="Calibri"/>
                <a:cs typeface="Calibri"/>
              </a:rPr>
              <a:t>телефон:</a:t>
            </a:r>
            <a:r>
              <a:rPr sz="2800" b="1" spc="-3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54</a:t>
            </a:r>
            <a:r>
              <a:rPr sz="2800" b="1" spc="-5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–</a:t>
            </a:r>
            <a:r>
              <a:rPr sz="2800" b="1" spc="-6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86</a:t>
            </a:r>
            <a:r>
              <a:rPr sz="2800" b="1" spc="-4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-</a:t>
            </a:r>
            <a:r>
              <a:rPr sz="2800" b="1" spc="-60" dirty="0">
                <a:latin typeface="Calibri"/>
                <a:cs typeface="Calibri"/>
              </a:rPr>
              <a:t> </a:t>
            </a:r>
            <a:r>
              <a:rPr sz="2800" b="1" spc="-25" dirty="0">
                <a:latin typeface="Calibri"/>
                <a:cs typeface="Calibri"/>
              </a:rPr>
              <a:t>54</a:t>
            </a:r>
            <a:endParaRPr sz="2800">
              <a:latin typeface="Calibri"/>
              <a:cs typeface="Calibri"/>
            </a:endParaRPr>
          </a:p>
          <a:p>
            <a:pPr marR="635" algn="ctr">
              <a:lnSpc>
                <a:spcPct val="100000"/>
              </a:lnSpc>
              <a:spcBef>
                <a:spcPts val="969"/>
              </a:spcBef>
            </a:pPr>
            <a:r>
              <a:rPr sz="2800" b="1" spc="-25" dirty="0">
                <a:latin typeface="Calibri"/>
                <a:cs typeface="Calibri"/>
              </a:rPr>
              <a:t>Е-</a:t>
            </a:r>
            <a:r>
              <a:rPr sz="2800" b="1" dirty="0">
                <a:latin typeface="Calibri"/>
                <a:cs typeface="Calibri"/>
              </a:rPr>
              <a:t>mail:</a:t>
            </a:r>
            <a:r>
              <a:rPr sz="2800" b="1" spc="-80" dirty="0">
                <a:latin typeface="Calibri"/>
                <a:cs typeface="Calibri"/>
              </a:rPr>
              <a:t> </a:t>
            </a:r>
            <a:r>
              <a:rPr sz="2800" b="1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sch37@kirovedu.ru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8193" rIns="0" bIns="0" rtlCol="0">
            <a:spAutoFit/>
          </a:bodyPr>
          <a:lstStyle/>
          <a:p>
            <a:pPr marL="1533525" marR="5080" indent="-589915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Федеральные</a:t>
            </a:r>
            <a:r>
              <a:rPr sz="3200" spc="-70" dirty="0"/>
              <a:t> </a:t>
            </a:r>
            <a:r>
              <a:rPr sz="3200" spc="-10" dirty="0"/>
              <a:t>нормативные </a:t>
            </a:r>
            <a:r>
              <a:rPr sz="3200" dirty="0"/>
              <a:t>правовые</a:t>
            </a:r>
            <a:r>
              <a:rPr sz="3200" spc="-15" dirty="0"/>
              <a:t> </a:t>
            </a:r>
            <a:r>
              <a:rPr sz="3200" spc="-10" dirty="0"/>
              <a:t>документы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292100" y="1611833"/>
            <a:ext cx="8563610" cy="47034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37490" indent="-224790">
              <a:lnSpc>
                <a:spcPts val="2965"/>
              </a:lnSpc>
              <a:spcBef>
                <a:spcPts val="105"/>
              </a:spcBef>
              <a:buChar char="-"/>
              <a:tabLst>
                <a:tab pos="237490" algn="l"/>
              </a:tabLst>
            </a:pPr>
            <a:r>
              <a:rPr sz="2600" dirty="0">
                <a:latin typeface="Times New Roman"/>
                <a:cs typeface="Times New Roman"/>
              </a:rPr>
              <a:t>Ст.</a:t>
            </a:r>
            <a:r>
              <a:rPr sz="2600" spc="2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28,</a:t>
            </a:r>
            <a:r>
              <a:rPr sz="2600" spc="2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55,</a:t>
            </a:r>
            <a:r>
              <a:rPr sz="2600" spc="2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67</a:t>
            </a:r>
            <a:r>
              <a:rPr sz="2600" spc="2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Федерального</a:t>
            </a:r>
            <a:r>
              <a:rPr sz="2600" spc="254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закона</a:t>
            </a:r>
            <a:r>
              <a:rPr sz="2600" spc="2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от</a:t>
            </a:r>
            <a:r>
              <a:rPr sz="2600" spc="2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29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декабря</a:t>
            </a:r>
            <a:r>
              <a:rPr sz="2600" spc="254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2012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г.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ts val="2810"/>
              </a:lnSpc>
            </a:pPr>
            <a:r>
              <a:rPr sz="2600" dirty="0">
                <a:latin typeface="Times New Roman"/>
                <a:cs typeface="Times New Roman"/>
              </a:rPr>
              <a:t>№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273-ФЗ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«Об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образовании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Российской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Федерации»</a:t>
            </a:r>
            <a:endParaRPr sz="2600">
              <a:latin typeface="Times New Roman"/>
              <a:cs typeface="Times New Roman"/>
            </a:endParaRPr>
          </a:p>
          <a:p>
            <a:pPr marL="384175" indent="-371475">
              <a:lnSpc>
                <a:spcPts val="2810"/>
              </a:lnSpc>
              <a:buChar char="-"/>
              <a:tabLst>
                <a:tab pos="384175" algn="l"/>
                <a:tab pos="1663064" algn="l"/>
                <a:tab pos="3897629" algn="l"/>
                <a:tab pos="5153660" algn="l"/>
                <a:tab pos="5725160" algn="l"/>
                <a:tab pos="7473315" algn="l"/>
                <a:tab pos="8051165" algn="l"/>
              </a:tabLst>
            </a:pPr>
            <a:r>
              <a:rPr sz="2600" spc="-10" dirty="0">
                <a:latin typeface="Times New Roman"/>
                <a:cs typeface="Times New Roman"/>
              </a:rPr>
              <a:t>Приказ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0" dirty="0">
                <a:latin typeface="Times New Roman"/>
                <a:cs typeface="Times New Roman"/>
              </a:rPr>
              <a:t>Минобрнауки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0" dirty="0">
                <a:latin typeface="Times New Roman"/>
                <a:cs typeface="Times New Roman"/>
              </a:rPr>
              <a:t>России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25" dirty="0">
                <a:latin typeface="Times New Roman"/>
                <a:cs typeface="Times New Roman"/>
              </a:rPr>
              <a:t>от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0" dirty="0">
                <a:latin typeface="Times New Roman"/>
                <a:cs typeface="Times New Roman"/>
              </a:rPr>
              <a:t>02.09.2020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0" dirty="0">
                <a:latin typeface="Times New Roman"/>
                <a:cs typeface="Times New Roman"/>
              </a:rPr>
              <a:t>№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25" dirty="0">
                <a:latin typeface="Times New Roman"/>
                <a:cs typeface="Times New Roman"/>
              </a:rPr>
              <a:t>458</a:t>
            </a:r>
            <a:endParaRPr sz="26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0000"/>
              </a:lnSpc>
              <a:spcBef>
                <a:spcPts val="155"/>
              </a:spcBef>
            </a:pPr>
            <a:r>
              <a:rPr sz="2600" dirty="0">
                <a:latin typeface="Times New Roman"/>
                <a:cs typeface="Times New Roman"/>
              </a:rPr>
              <a:t>«Об</a:t>
            </a:r>
            <a:r>
              <a:rPr sz="2600" spc="585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утверждении</a:t>
            </a:r>
            <a:r>
              <a:rPr sz="2600" spc="600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Порядка</a:t>
            </a:r>
            <a:r>
              <a:rPr sz="2600" spc="590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приёма</a:t>
            </a:r>
            <a:r>
              <a:rPr sz="2600" spc="600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на</a:t>
            </a:r>
            <a:r>
              <a:rPr sz="2600" spc="600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обучение</a:t>
            </a:r>
            <a:r>
              <a:rPr sz="2600" spc="600" dirty="0">
                <a:latin typeface="Times New Roman"/>
                <a:cs typeface="Times New Roman"/>
              </a:rPr>
              <a:t>  </a:t>
            </a:r>
            <a:r>
              <a:rPr sz="2600" spc="-25" dirty="0">
                <a:latin typeface="Times New Roman"/>
                <a:cs typeface="Times New Roman"/>
              </a:rPr>
              <a:t>по </a:t>
            </a:r>
            <a:r>
              <a:rPr sz="2600" dirty="0">
                <a:latin typeface="Times New Roman"/>
                <a:cs typeface="Times New Roman"/>
              </a:rPr>
              <a:t>образовательным</a:t>
            </a:r>
            <a:r>
              <a:rPr sz="2600" spc="415" dirty="0">
                <a:latin typeface="Times New Roman"/>
                <a:cs typeface="Times New Roman"/>
              </a:rPr>
              <a:t>    </a:t>
            </a:r>
            <a:r>
              <a:rPr sz="2600" dirty="0">
                <a:latin typeface="Times New Roman"/>
                <a:cs typeface="Times New Roman"/>
              </a:rPr>
              <a:t>программам</a:t>
            </a:r>
            <a:r>
              <a:rPr sz="2600" spc="420" dirty="0">
                <a:latin typeface="Times New Roman"/>
                <a:cs typeface="Times New Roman"/>
              </a:rPr>
              <a:t>    </a:t>
            </a:r>
            <a:r>
              <a:rPr sz="2600" dirty="0">
                <a:latin typeface="Times New Roman"/>
                <a:cs typeface="Times New Roman"/>
              </a:rPr>
              <a:t>начального</a:t>
            </a:r>
            <a:r>
              <a:rPr sz="2600" spc="409" dirty="0">
                <a:latin typeface="Times New Roman"/>
                <a:cs typeface="Times New Roman"/>
              </a:rPr>
              <a:t>    </a:t>
            </a:r>
            <a:r>
              <a:rPr sz="2600" spc="-10" dirty="0">
                <a:latin typeface="Times New Roman"/>
                <a:cs typeface="Times New Roman"/>
              </a:rPr>
              <a:t>общего, </a:t>
            </a:r>
            <a:r>
              <a:rPr sz="2600" dirty="0">
                <a:latin typeface="Times New Roman"/>
                <a:cs typeface="Times New Roman"/>
              </a:rPr>
              <a:t>основного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общего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и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среднего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общего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образования»</a:t>
            </a:r>
            <a:endParaRPr sz="2600">
              <a:latin typeface="Times New Roman"/>
              <a:cs typeface="Times New Roman"/>
            </a:endParaRPr>
          </a:p>
          <a:p>
            <a:pPr marL="12700" marR="5715" indent="212725" algn="just">
              <a:lnSpc>
                <a:spcPct val="90000"/>
              </a:lnSpc>
              <a:buChar char="-"/>
              <a:tabLst>
                <a:tab pos="225425" algn="l"/>
              </a:tabLst>
            </a:pP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1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редакции</a:t>
            </a:r>
            <a:r>
              <a:rPr sz="2600" spc="1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Федерального</a:t>
            </a:r>
            <a:r>
              <a:rPr sz="2600" spc="1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закона</a:t>
            </a:r>
            <a:r>
              <a:rPr sz="2600" spc="1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от</a:t>
            </a:r>
            <a:r>
              <a:rPr sz="2600" spc="1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24.06.2023</a:t>
            </a:r>
            <a:r>
              <a:rPr sz="2600" spc="1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№</a:t>
            </a:r>
            <a:r>
              <a:rPr sz="2600" spc="14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281-</a:t>
            </a:r>
            <a:r>
              <a:rPr sz="2600" spc="-25" dirty="0">
                <a:latin typeface="Times New Roman"/>
                <a:cs typeface="Times New Roman"/>
              </a:rPr>
              <a:t>ФЗ </a:t>
            </a:r>
            <a:r>
              <a:rPr sz="2600" dirty="0">
                <a:latin typeface="Times New Roman"/>
                <a:cs typeface="Times New Roman"/>
              </a:rPr>
              <a:t>внесены</a:t>
            </a:r>
            <a:r>
              <a:rPr sz="2600" spc="5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изменения</a:t>
            </a:r>
            <a:r>
              <a:rPr sz="2600" spc="5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58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п.8</a:t>
            </a:r>
            <a:r>
              <a:rPr sz="2600" spc="59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статьи</a:t>
            </a:r>
            <a:r>
              <a:rPr sz="2600" spc="59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24</a:t>
            </a:r>
            <a:r>
              <a:rPr sz="2600" spc="5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№</a:t>
            </a:r>
            <a:r>
              <a:rPr sz="2600" spc="58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76-</a:t>
            </a:r>
            <a:r>
              <a:rPr sz="2600" dirty="0">
                <a:latin typeface="Times New Roman"/>
                <a:cs typeface="Times New Roman"/>
              </a:rPr>
              <a:t>ФЗ</a:t>
            </a:r>
            <a:r>
              <a:rPr sz="2600" spc="5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«О</a:t>
            </a:r>
            <a:r>
              <a:rPr sz="2600" spc="58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статусе </a:t>
            </a:r>
            <a:r>
              <a:rPr sz="2600" dirty="0">
                <a:latin typeface="Times New Roman"/>
                <a:cs typeface="Times New Roman"/>
              </a:rPr>
              <a:t>военнослужащих»</a:t>
            </a:r>
            <a:r>
              <a:rPr sz="2600" spc="585" dirty="0">
                <a:latin typeface="Times New Roman"/>
                <a:cs typeface="Times New Roman"/>
              </a:rPr>
              <a:t>   </a:t>
            </a:r>
            <a:r>
              <a:rPr sz="2600" dirty="0">
                <a:latin typeface="Times New Roman"/>
                <a:cs typeface="Times New Roman"/>
              </a:rPr>
              <a:t>о</a:t>
            </a:r>
            <a:r>
              <a:rPr sz="2600" spc="285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предоставлении</a:t>
            </a:r>
            <a:r>
              <a:rPr sz="2600" spc="280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во</a:t>
            </a:r>
            <a:r>
              <a:rPr sz="2600" spc="290" dirty="0">
                <a:latin typeface="Times New Roman"/>
                <a:cs typeface="Times New Roman"/>
              </a:rPr>
              <a:t>  </a:t>
            </a:r>
            <a:r>
              <a:rPr sz="2600" spc="-10" dirty="0">
                <a:latin typeface="Times New Roman"/>
                <a:cs typeface="Times New Roman"/>
              </a:rPr>
              <a:t>внеочередном </a:t>
            </a:r>
            <a:r>
              <a:rPr sz="2600" dirty="0">
                <a:latin typeface="Times New Roman"/>
                <a:cs typeface="Times New Roman"/>
              </a:rPr>
              <a:t>порядке</a:t>
            </a:r>
            <a:r>
              <a:rPr sz="2600" spc="210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места</a:t>
            </a:r>
            <a:r>
              <a:rPr sz="2600" spc="515" dirty="0">
                <a:latin typeface="Times New Roman"/>
                <a:cs typeface="Times New Roman"/>
              </a:rPr>
              <a:t>   </a:t>
            </a: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229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государственных</a:t>
            </a:r>
            <a:r>
              <a:rPr sz="2600" spc="515" dirty="0">
                <a:latin typeface="Times New Roman"/>
                <a:cs typeface="Times New Roman"/>
              </a:rPr>
              <a:t>   </a:t>
            </a:r>
            <a:r>
              <a:rPr sz="2600" dirty="0">
                <a:latin typeface="Times New Roman"/>
                <a:cs typeface="Times New Roman"/>
              </a:rPr>
              <a:t>и</a:t>
            </a:r>
            <a:r>
              <a:rPr sz="2600" spc="229" dirty="0">
                <a:latin typeface="Times New Roman"/>
                <a:cs typeface="Times New Roman"/>
              </a:rPr>
              <a:t>  </a:t>
            </a:r>
            <a:r>
              <a:rPr sz="2600" spc="-10" dirty="0">
                <a:latin typeface="Times New Roman"/>
                <a:cs typeface="Times New Roman"/>
              </a:rPr>
              <a:t>муниципальных </a:t>
            </a:r>
            <a:r>
              <a:rPr sz="2600" dirty="0">
                <a:latin typeface="Times New Roman"/>
                <a:cs typeface="Times New Roman"/>
              </a:rPr>
              <a:t>общеобразовательных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организаций</a:t>
            </a:r>
            <a:endParaRPr sz="2600">
              <a:latin typeface="Times New Roman"/>
              <a:cs typeface="Times New Roman"/>
            </a:endParaRPr>
          </a:p>
          <a:p>
            <a:pPr marL="12700" marR="6985" indent="452120" algn="just">
              <a:lnSpc>
                <a:spcPts val="2810"/>
              </a:lnSpc>
              <a:spcBef>
                <a:spcPts val="40"/>
              </a:spcBef>
              <a:buChar char="-"/>
              <a:tabLst>
                <a:tab pos="464820" algn="l"/>
              </a:tabLst>
            </a:pPr>
            <a:r>
              <a:rPr sz="2600" dirty="0">
                <a:latin typeface="Times New Roman"/>
                <a:cs typeface="Times New Roman"/>
              </a:rPr>
              <a:t>Изменения</a:t>
            </a:r>
            <a:r>
              <a:rPr sz="2600" spc="229" dirty="0">
                <a:latin typeface="Times New Roman"/>
                <a:cs typeface="Times New Roman"/>
              </a:rPr>
              <a:t>   </a:t>
            </a: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240" dirty="0">
                <a:latin typeface="Times New Roman"/>
                <a:cs typeface="Times New Roman"/>
              </a:rPr>
              <a:t>   </a:t>
            </a:r>
            <a:r>
              <a:rPr sz="2600" dirty="0">
                <a:latin typeface="Times New Roman"/>
                <a:cs typeface="Times New Roman"/>
              </a:rPr>
              <a:t>статье</a:t>
            </a:r>
            <a:r>
              <a:rPr sz="2600" spc="245" dirty="0">
                <a:latin typeface="Times New Roman"/>
                <a:cs typeface="Times New Roman"/>
              </a:rPr>
              <a:t>   </a:t>
            </a:r>
            <a:r>
              <a:rPr sz="2600" dirty="0">
                <a:latin typeface="Times New Roman"/>
                <a:cs typeface="Times New Roman"/>
              </a:rPr>
              <a:t>28.1</a:t>
            </a:r>
            <a:r>
              <a:rPr sz="2600" spc="245" dirty="0">
                <a:latin typeface="Times New Roman"/>
                <a:cs typeface="Times New Roman"/>
              </a:rPr>
              <a:t>   </a:t>
            </a:r>
            <a:r>
              <a:rPr sz="2600" spc="-10" dirty="0">
                <a:latin typeface="Times New Roman"/>
                <a:cs typeface="Times New Roman"/>
              </a:rPr>
              <a:t>№226-</a:t>
            </a:r>
            <a:r>
              <a:rPr sz="2600" dirty="0">
                <a:latin typeface="Times New Roman"/>
                <a:cs typeface="Times New Roman"/>
              </a:rPr>
              <a:t>ФЗ</a:t>
            </a:r>
            <a:r>
              <a:rPr sz="2600" spc="240" dirty="0">
                <a:latin typeface="Times New Roman"/>
                <a:cs typeface="Times New Roman"/>
              </a:rPr>
              <a:t>   </a:t>
            </a:r>
            <a:r>
              <a:rPr sz="2600" dirty="0">
                <a:latin typeface="Times New Roman"/>
                <a:cs typeface="Times New Roman"/>
              </a:rPr>
              <a:t>«О</a:t>
            </a:r>
            <a:r>
              <a:rPr sz="2600" spc="245" dirty="0">
                <a:latin typeface="Times New Roman"/>
                <a:cs typeface="Times New Roman"/>
              </a:rPr>
              <a:t>   </a:t>
            </a:r>
            <a:r>
              <a:rPr sz="2600" spc="-10" dirty="0">
                <a:latin typeface="Times New Roman"/>
                <a:cs typeface="Times New Roman"/>
              </a:rPr>
              <a:t>войсках </a:t>
            </a:r>
            <a:r>
              <a:rPr sz="2600" dirty="0">
                <a:latin typeface="Times New Roman"/>
                <a:cs typeface="Times New Roman"/>
              </a:rPr>
              <a:t>национальной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гвардии</a:t>
            </a:r>
            <a:r>
              <a:rPr sz="2600" spc="5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Российской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Федерации»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1564" y="280161"/>
            <a:ext cx="706500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Times New Roman"/>
                <a:cs typeface="Times New Roman"/>
              </a:rPr>
              <a:t>Региональные,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муниципальные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документы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900" y="1267713"/>
            <a:ext cx="859663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99745" algn="l"/>
                <a:tab pos="1681480" algn="l"/>
                <a:tab pos="2225675" algn="l"/>
                <a:tab pos="3513454" algn="l"/>
                <a:tab pos="4224020" algn="l"/>
                <a:tab pos="5561965" algn="l"/>
                <a:tab pos="7470775" algn="l"/>
              </a:tabLst>
            </a:pPr>
            <a:r>
              <a:rPr sz="2600" spc="-50" dirty="0">
                <a:latin typeface="Times New Roman"/>
                <a:cs typeface="Times New Roman"/>
              </a:rPr>
              <a:t>-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0" dirty="0">
                <a:latin typeface="Times New Roman"/>
                <a:cs typeface="Times New Roman"/>
              </a:rPr>
              <a:t>Часть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0" dirty="0">
                <a:latin typeface="Times New Roman"/>
                <a:cs typeface="Times New Roman"/>
              </a:rPr>
              <a:t>2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0" dirty="0">
                <a:latin typeface="Times New Roman"/>
                <a:cs typeface="Times New Roman"/>
              </a:rPr>
              <a:t>статьи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25" dirty="0">
                <a:latin typeface="Times New Roman"/>
                <a:cs typeface="Times New Roman"/>
              </a:rPr>
              <a:t>11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0" dirty="0">
                <a:latin typeface="Times New Roman"/>
                <a:cs typeface="Times New Roman"/>
              </a:rPr>
              <a:t>Закона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0" dirty="0">
                <a:latin typeface="Times New Roman"/>
                <a:cs typeface="Times New Roman"/>
              </a:rPr>
              <a:t>Кировской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0" dirty="0">
                <a:latin typeface="Times New Roman"/>
                <a:cs typeface="Times New Roman"/>
              </a:rPr>
              <a:t>области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5900" y="1584401"/>
            <a:ext cx="1951355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51484" algn="l"/>
              </a:tabLst>
            </a:pPr>
            <a:r>
              <a:rPr sz="2600" spc="-25" dirty="0">
                <a:latin typeface="Times New Roman"/>
                <a:cs typeface="Times New Roman"/>
              </a:rPr>
              <a:t>от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0" dirty="0">
                <a:latin typeface="Times New Roman"/>
                <a:cs typeface="Times New Roman"/>
              </a:rPr>
              <a:t>14.10.2013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87523" y="1584401"/>
            <a:ext cx="6022975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55930" algn="l"/>
                <a:tab pos="1592580" algn="l"/>
                <a:tab pos="2294255" algn="l"/>
                <a:tab pos="4194810" algn="l"/>
                <a:tab pos="4478020" algn="l"/>
              </a:tabLst>
            </a:pPr>
            <a:r>
              <a:rPr sz="2600" spc="-50" dirty="0">
                <a:latin typeface="Times New Roman"/>
                <a:cs typeface="Times New Roman"/>
              </a:rPr>
              <a:t>№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0" dirty="0">
                <a:latin typeface="Times New Roman"/>
                <a:cs typeface="Times New Roman"/>
              </a:rPr>
              <a:t>320-</a:t>
            </a:r>
            <a:r>
              <a:rPr sz="2600" spc="-25" dirty="0">
                <a:latin typeface="Times New Roman"/>
                <a:cs typeface="Times New Roman"/>
              </a:rPr>
              <a:t>ЗО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25" dirty="0">
                <a:latin typeface="Times New Roman"/>
                <a:cs typeface="Times New Roman"/>
              </a:rPr>
              <a:t>«Об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0" dirty="0">
                <a:latin typeface="Times New Roman"/>
                <a:cs typeface="Times New Roman"/>
              </a:rPr>
              <a:t>образовании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0" dirty="0">
                <a:latin typeface="Times New Roman"/>
                <a:cs typeface="Times New Roman"/>
              </a:rPr>
              <a:t>в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0" dirty="0">
                <a:latin typeface="Times New Roman"/>
                <a:cs typeface="Times New Roman"/>
              </a:rPr>
              <a:t>Кировской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5900" y="1902079"/>
            <a:ext cx="8597900" cy="39103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810"/>
              </a:lnSpc>
              <a:spcBef>
                <a:spcPts val="105"/>
              </a:spcBef>
            </a:pPr>
            <a:r>
              <a:rPr sz="2600" spc="-10" dirty="0">
                <a:latin typeface="Times New Roman"/>
                <a:cs typeface="Times New Roman"/>
              </a:rPr>
              <a:t>области»</a:t>
            </a:r>
            <a:endParaRPr sz="2600">
              <a:latin typeface="Times New Roman"/>
              <a:cs typeface="Times New Roman"/>
            </a:endParaRPr>
          </a:p>
          <a:p>
            <a:pPr marL="12700" marR="5080" indent="647065" algn="just">
              <a:lnSpc>
                <a:spcPct val="80000"/>
              </a:lnSpc>
              <a:spcBef>
                <a:spcPts val="310"/>
              </a:spcBef>
              <a:buChar char="-"/>
              <a:tabLst>
                <a:tab pos="659765" algn="l"/>
              </a:tabLst>
            </a:pPr>
            <a:r>
              <a:rPr sz="2600" dirty="0">
                <a:latin typeface="Times New Roman"/>
                <a:cs typeface="Times New Roman"/>
              </a:rPr>
              <a:t>Постановление</a:t>
            </a:r>
            <a:r>
              <a:rPr sz="2600" spc="390" dirty="0">
                <a:latin typeface="Times New Roman"/>
                <a:cs typeface="Times New Roman"/>
              </a:rPr>
              <a:t>    </a:t>
            </a:r>
            <a:r>
              <a:rPr sz="2600" dirty="0">
                <a:latin typeface="Times New Roman"/>
                <a:cs typeface="Times New Roman"/>
              </a:rPr>
              <a:t>администрации</a:t>
            </a:r>
            <a:r>
              <a:rPr sz="2600" spc="400" dirty="0">
                <a:latin typeface="Times New Roman"/>
                <a:cs typeface="Times New Roman"/>
              </a:rPr>
              <a:t>    </a:t>
            </a:r>
            <a:r>
              <a:rPr sz="2600" dirty="0">
                <a:latin typeface="Times New Roman"/>
                <a:cs typeface="Times New Roman"/>
              </a:rPr>
              <a:t>города</a:t>
            </a:r>
            <a:r>
              <a:rPr sz="2600" spc="400" dirty="0">
                <a:latin typeface="Times New Roman"/>
                <a:cs typeface="Times New Roman"/>
              </a:rPr>
              <a:t>    </a:t>
            </a:r>
            <a:r>
              <a:rPr sz="2600" spc="-10" dirty="0">
                <a:latin typeface="Times New Roman"/>
                <a:cs typeface="Times New Roman"/>
              </a:rPr>
              <a:t>Кирова </a:t>
            </a:r>
            <a:r>
              <a:rPr sz="2600" dirty="0">
                <a:latin typeface="Times New Roman"/>
                <a:cs typeface="Times New Roman"/>
              </a:rPr>
              <a:t>от</a:t>
            </a:r>
            <a:r>
              <a:rPr sz="2600" spc="145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14.02.2024</a:t>
            </a:r>
            <a:r>
              <a:rPr sz="2600" spc="140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№</a:t>
            </a:r>
            <a:r>
              <a:rPr sz="2600" spc="140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589-п</a:t>
            </a:r>
            <a:r>
              <a:rPr sz="2600" spc="145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«О</a:t>
            </a:r>
            <a:r>
              <a:rPr sz="2600" spc="145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закреплении</a:t>
            </a:r>
            <a:r>
              <a:rPr sz="2600" spc="130" dirty="0">
                <a:latin typeface="Times New Roman"/>
                <a:cs typeface="Times New Roman"/>
              </a:rPr>
              <a:t>  </a:t>
            </a:r>
            <a:r>
              <a:rPr sz="2600" spc="-10" dirty="0">
                <a:latin typeface="Times New Roman"/>
                <a:cs typeface="Times New Roman"/>
              </a:rPr>
              <a:t>муниципальных </a:t>
            </a:r>
            <a:r>
              <a:rPr sz="2600" dirty="0">
                <a:latin typeface="Times New Roman"/>
                <a:cs typeface="Times New Roman"/>
              </a:rPr>
              <a:t>общеобразовательных</a:t>
            </a:r>
            <a:r>
              <a:rPr sz="2600" spc="250" dirty="0">
                <a:latin typeface="Times New Roman"/>
                <a:cs typeface="Times New Roman"/>
              </a:rPr>
              <a:t>   </a:t>
            </a:r>
            <a:r>
              <a:rPr sz="2600" dirty="0">
                <a:latin typeface="Times New Roman"/>
                <a:cs typeface="Times New Roman"/>
              </a:rPr>
              <a:t>организаций</a:t>
            </a:r>
            <a:r>
              <a:rPr sz="2600" spc="250" dirty="0">
                <a:latin typeface="Times New Roman"/>
                <a:cs typeface="Times New Roman"/>
              </a:rPr>
              <a:t>   </a:t>
            </a:r>
            <a:r>
              <a:rPr sz="2600" dirty="0">
                <a:latin typeface="Times New Roman"/>
                <a:cs typeface="Times New Roman"/>
              </a:rPr>
              <a:t>города</a:t>
            </a:r>
            <a:r>
              <a:rPr sz="2600" spc="250" dirty="0">
                <a:latin typeface="Times New Roman"/>
                <a:cs typeface="Times New Roman"/>
              </a:rPr>
              <a:t>   </a:t>
            </a:r>
            <a:r>
              <a:rPr sz="2600" dirty="0">
                <a:latin typeface="Times New Roman"/>
                <a:cs typeface="Times New Roman"/>
              </a:rPr>
              <a:t>Кирова</a:t>
            </a:r>
            <a:r>
              <a:rPr sz="2600" spc="250" dirty="0">
                <a:latin typeface="Times New Roman"/>
                <a:cs typeface="Times New Roman"/>
              </a:rPr>
              <a:t>   </a:t>
            </a:r>
            <a:r>
              <a:rPr sz="2600" spc="-25" dirty="0">
                <a:latin typeface="Times New Roman"/>
                <a:cs typeface="Times New Roman"/>
              </a:rPr>
              <a:t>за </a:t>
            </a:r>
            <a:r>
              <a:rPr sz="2600" dirty="0">
                <a:latin typeface="Times New Roman"/>
                <a:cs typeface="Times New Roman"/>
              </a:rPr>
              <a:t>территориями</a:t>
            </a:r>
            <a:r>
              <a:rPr sz="2600" spc="1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муниципального</a:t>
            </a:r>
            <a:r>
              <a:rPr sz="2600" spc="9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образования</a:t>
            </a:r>
            <a:r>
              <a:rPr sz="2600" spc="10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«Город</a:t>
            </a:r>
            <a:r>
              <a:rPr sz="2600" spc="1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Киров» </a:t>
            </a: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2024</a:t>
            </a:r>
            <a:r>
              <a:rPr sz="2600" spc="-10" dirty="0">
                <a:latin typeface="Times New Roman"/>
                <a:cs typeface="Times New Roman"/>
              </a:rPr>
              <a:t> году»</a:t>
            </a:r>
            <a:endParaRPr sz="2600">
              <a:latin typeface="Times New Roman"/>
              <a:cs typeface="Times New Roman"/>
            </a:endParaRPr>
          </a:p>
          <a:p>
            <a:pPr marL="476884" indent="-464184" algn="just">
              <a:lnSpc>
                <a:spcPts val="2185"/>
              </a:lnSpc>
              <a:buChar char="-"/>
              <a:tabLst>
                <a:tab pos="476884" algn="l"/>
              </a:tabLst>
            </a:pPr>
            <a:r>
              <a:rPr sz="2600" dirty="0">
                <a:latin typeface="Times New Roman"/>
                <a:cs typeface="Times New Roman"/>
              </a:rPr>
              <a:t>Приказ</a:t>
            </a:r>
            <a:r>
              <a:rPr sz="2600" spc="270" dirty="0">
                <a:latin typeface="Times New Roman"/>
                <a:cs typeface="Times New Roman"/>
              </a:rPr>
              <a:t>   </a:t>
            </a:r>
            <a:r>
              <a:rPr sz="2600" dirty="0">
                <a:latin typeface="Times New Roman"/>
                <a:cs typeface="Times New Roman"/>
              </a:rPr>
              <a:t>начальника</a:t>
            </a:r>
            <a:r>
              <a:rPr sz="2600" spc="280" dirty="0">
                <a:latin typeface="Times New Roman"/>
                <a:cs typeface="Times New Roman"/>
              </a:rPr>
              <a:t>   </a:t>
            </a:r>
            <a:r>
              <a:rPr sz="2600" dirty="0">
                <a:latin typeface="Times New Roman"/>
                <a:cs typeface="Times New Roman"/>
              </a:rPr>
              <a:t>ДО</a:t>
            </a:r>
            <a:r>
              <a:rPr sz="2600" spc="275" dirty="0">
                <a:latin typeface="Times New Roman"/>
                <a:cs typeface="Times New Roman"/>
              </a:rPr>
              <a:t>   </a:t>
            </a:r>
            <a:r>
              <a:rPr sz="2600" dirty="0">
                <a:latin typeface="Times New Roman"/>
                <a:cs typeface="Times New Roman"/>
              </a:rPr>
              <a:t>от</a:t>
            </a:r>
            <a:r>
              <a:rPr sz="2600" spc="280" dirty="0">
                <a:latin typeface="Times New Roman"/>
                <a:cs typeface="Times New Roman"/>
              </a:rPr>
              <a:t>   </a:t>
            </a:r>
            <a:r>
              <a:rPr sz="2600" dirty="0">
                <a:latin typeface="Times New Roman"/>
                <a:cs typeface="Times New Roman"/>
              </a:rPr>
              <a:t>08.12.2021</a:t>
            </a:r>
            <a:r>
              <a:rPr sz="2600" spc="275" dirty="0">
                <a:latin typeface="Times New Roman"/>
                <a:cs typeface="Times New Roman"/>
              </a:rPr>
              <a:t>   </a:t>
            </a:r>
            <a:r>
              <a:rPr sz="2600" dirty="0">
                <a:latin typeface="Times New Roman"/>
                <a:cs typeface="Times New Roman"/>
              </a:rPr>
              <a:t>№</a:t>
            </a:r>
            <a:r>
              <a:rPr sz="2600" spc="280" dirty="0">
                <a:latin typeface="Times New Roman"/>
                <a:cs typeface="Times New Roman"/>
              </a:rPr>
              <a:t>   </a:t>
            </a:r>
            <a:r>
              <a:rPr sz="2600" spc="-10" dirty="0">
                <a:latin typeface="Times New Roman"/>
                <a:cs typeface="Times New Roman"/>
              </a:rPr>
              <a:t>7-</a:t>
            </a:r>
            <a:r>
              <a:rPr sz="2600" spc="-25" dirty="0">
                <a:latin typeface="Times New Roman"/>
                <a:cs typeface="Times New Roman"/>
              </a:rPr>
              <a:t>611</a:t>
            </a:r>
            <a:endParaRPr sz="2600">
              <a:latin typeface="Times New Roman"/>
              <a:cs typeface="Times New Roman"/>
            </a:endParaRPr>
          </a:p>
          <a:p>
            <a:pPr marL="12700" marR="5080" algn="just">
              <a:lnSpc>
                <a:spcPct val="80000"/>
              </a:lnSpc>
              <a:spcBef>
                <a:spcPts val="310"/>
              </a:spcBef>
            </a:pPr>
            <a:r>
              <a:rPr sz="2600" dirty="0">
                <a:latin typeface="Times New Roman"/>
                <a:cs typeface="Times New Roman"/>
              </a:rPr>
              <a:t>«Об</a:t>
            </a:r>
            <a:r>
              <a:rPr sz="2600" spc="25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утверждении</a:t>
            </a:r>
            <a:r>
              <a:rPr sz="2600" spc="35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Порядка</a:t>
            </a:r>
            <a:r>
              <a:rPr sz="2600" spc="35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выдачи</a:t>
            </a:r>
            <a:r>
              <a:rPr sz="2600" spc="35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разрешения</a:t>
            </a:r>
            <a:r>
              <a:rPr sz="2600" spc="30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на</a:t>
            </a:r>
            <a:r>
              <a:rPr sz="2600" spc="25" dirty="0">
                <a:latin typeface="Times New Roman"/>
                <a:cs typeface="Times New Roman"/>
              </a:rPr>
              <a:t>  </a:t>
            </a:r>
            <a:r>
              <a:rPr sz="2600" spc="-10" dirty="0">
                <a:latin typeface="Times New Roman"/>
                <a:cs typeface="Times New Roman"/>
              </a:rPr>
              <a:t>прием </a:t>
            </a:r>
            <a:r>
              <a:rPr sz="2600" dirty="0">
                <a:latin typeface="Times New Roman"/>
                <a:cs typeface="Times New Roman"/>
              </a:rPr>
              <a:t>детей,</a:t>
            </a:r>
            <a:r>
              <a:rPr sz="2600" spc="1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не</a:t>
            </a:r>
            <a:r>
              <a:rPr sz="2600" spc="1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достигших</a:t>
            </a:r>
            <a:r>
              <a:rPr sz="2600" spc="1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возраста</a:t>
            </a:r>
            <a:r>
              <a:rPr sz="2600" spc="1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шести</a:t>
            </a:r>
            <a:r>
              <a:rPr sz="2600" spc="1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лет</a:t>
            </a:r>
            <a:r>
              <a:rPr sz="2600" spc="10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и</a:t>
            </a:r>
            <a:r>
              <a:rPr sz="2600" spc="1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шести</a:t>
            </a:r>
            <a:r>
              <a:rPr sz="2600" spc="1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месяцев,</a:t>
            </a:r>
            <a:r>
              <a:rPr sz="2600" spc="105" dirty="0">
                <a:latin typeface="Times New Roman"/>
                <a:cs typeface="Times New Roman"/>
              </a:rPr>
              <a:t> </a:t>
            </a:r>
            <a:r>
              <a:rPr sz="2600" spc="-50" dirty="0">
                <a:latin typeface="Times New Roman"/>
                <a:cs typeface="Times New Roman"/>
              </a:rPr>
              <a:t>и </a:t>
            </a:r>
            <a:r>
              <a:rPr sz="2600" dirty="0">
                <a:latin typeface="Times New Roman"/>
                <a:cs typeface="Times New Roman"/>
              </a:rPr>
              <a:t>детей</a:t>
            </a:r>
            <a:r>
              <a:rPr sz="2600" spc="49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старше</a:t>
            </a:r>
            <a:r>
              <a:rPr sz="2600" spc="49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восьми</a:t>
            </a:r>
            <a:r>
              <a:rPr sz="2600" spc="484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лет</a:t>
            </a:r>
            <a:r>
              <a:rPr sz="2600" spc="5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5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образовательную</a:t>
            </a:r>
            <a:r>
              <a:rPr sz="2600" spc="49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организацию </a:t>
            </a:r>
            <a:r>
              <a:rPr sz="2600" dirty="0">
                <a:latin typeface="Times New Roman"/>
                <a:cs typeface="Times New Roman"/>
              </a:rPr>
              <a:t>на</a:t>
            </a:r>
            <a:r>
              <a:rPr sz="2600" spc="509" dirty="0">
                <a:latin typeface="Times New Roman"/>
                <a:cs typeface="Times New Roman"/>
              </a:rPr>
              <a:t>   </a:t>
            </a:r>
            <a:r>
              <a:rPr sz="2600" dirty="0">
                <a:latin typeface="Times New Roman"/>
                <a:cs typeface="Times New Roman"/>
              </a:rPr>
              <a:t>обучение</a:t>
            </a:r>
            <a:r>
              <a:rPr sz="2600" spc="509" dirty="0">
                <a:latin typeface="Times New Roman"/>
                <a:cs typeface="Times New Roman"/>
              </a:rPr>
              <a:t>   </a:t>
            </a:r>
            <a:r>
              <a:rPr sz="2600" dirty="0">
                <a:latin typeface="Times New Roman"/>
                <a:cs typeface="Times New Roman"/>
              </a:rPr>
              <a:t>по</a:t>
            </a:r>
            <a:r>
              <a:rPr sz="2600" spc="509" dirty="0">
                <a:latin typeface="Times New Roman"/>
                <a:cs typeface="Times New Roman"/>
              </a:rPr>
              <a:t>   </a:t>
            </a:r>
            <a:r>
              <a:rPr sz="2600" dirty="0">
                <a:latin typeface="Times New Roman"/>
                <a:cs typeface="Times New Roman"/>
              </a:rPr>
              <a:t>программам</a:t>
            </a:r>
            <a:r>
              <a:rPr sz="2600" spc="515" dirty="0">
                <a:latin typeface="Times New Roman"/>
                <a:cs typeface="Times New Roman"/>
              </a:rPr>
              <a:t>   </a:t>
            </a:r>
            <a:r>
              <a:rPr sz="2600" dirty="0">
                <a:latin typeface="Times New Roman"/>
                <a:cs typeface="Times New Roman"/>
              </a:rPr>
              <a:t>начального</a:t>
            </a:r>
            <a:r>
              <a:rPr sz="2600" spc="509" dirty="0">
                <a:latin typeface="Times New Roman"/>
                <a:cs typeface="Times New Roman"/>
              </a:rPr>
              <a:t>   </a:t>
            </a:r>
            <a:r>
              <a:rPr sz="2600" spc="-10" dirty="0">
                <a:latin typeface="Times New Roman"/>
                <a:cs typeface="Times New Roman"/>
              </a:rPr>
              <a:t>общего образования»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9942" y="159511"/>
            <a:ext cx="7435215" cy="185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42545" algn="ctr">
              <a:lnSpc>
                <a:spcPct val="100000"/>
              </a:lnSpc>
              <a:spcBef>
                <a:spcPts val="95"/>
              </a:spcBef>
              <a:tabLst>
                <a:tab pos="4053204" algn="l"/>
              </a:tabLst>
            </a:pPr>
            <a:r>
              <a:rPr sz="4000" spc="-20" dirty="0"/>
              <a:t>Численность</a:t>
            </a:r>
            <a:r>
              <a:rPr sz="4000" spc="-105" dirty="0"/>
              <a:t> </a:t>
            </a:r>
            <a:r>
              <a:rPr sz="4000" dirty="0"/>
              <a:t>1</a:t>
            </a:r>
            <a:r>
              <a:rPr sz="4000" spc="-140" dirty="0"/>
              <a:t> </a:t>
            </a:r>
            <a:r>
              <a:rPr sz="4000" spc="-25" dirty="0"/>
              <a:t>–х</a:t>
            </a:r>
            <a:r>
              <a:rPr sz="4000" dirty="0"/>
              <a:t>	классов</a:t>
            </a:r>
            <a:r>
              <a:rPr sz="4000" spc="-170" dirty="0"/>
              <a:t> </a:t>
            </a:r>
            <a:r>
              <a:rPr sz="4000" spc="-50" dirty="0"/>
              <a:t>в </a:t>
            </a:r>
            <a:r>
              <a:rPr sz="4000" dirty="0"/>
              <a:t>МОАУ</a:t>
            </a:r>
            <a:r>
              <a:rPr sz="4000" spc="-85" dirty="0"/>
              <a:t> </a:t>
            </a:r>
            <a:r>
              <a:rPr sz="4000" dirty="0"/>
              <a:t>СОШ</a:t>
            </a:r>
            <a:r>
              <a:rPr sz="4000" spc="-60" dirty="0"/>
              <a:t> </a:t>
            </a:r>
            <a:r>
              <a:rPr sz="4000" dirty="0"/>
              <a:t>с</a:t>
            </a:r>
            <a:r>
              <a:rPr sz="4000" spc="-95" dirty="0"/>
              <a:t> </a:t>
            </a:r>
            <a:r>
              <a:rPr sz="4000" dirty="0"/>
              <a:t>УИОП</a:t>
            </a:r>
            <a:r>
              <a:rPr sz="4000" spc="-60" dirty="0"/>
              <a:t> </a:t>
            </a:r>
            <a:r>
              <a:rPr sz="4000" dirty="0"/>
              <a:t>№</a:t>
            </a:r>
            <a:r>
              <a:rPr sz="4000" spc="-60" dirty="0"/>
              <a:t> </a:t>
            </a:r>
            <a:r>
              <a:rPr sz="4000" dirty="0"/>
              <a:t>3</a:t>
            </a:r>
            <a:r>
              <a:rPr sz="4000" spc="-90" dirty="0"/>
              <a:t> </a:t>
            </a:r>
            <a:r>
              <a:rPr sz="4000" dirty="0"/>
              <a:t>г.</a:t>
            </a:r>
            <a:r>
              <a:rPr sz="4000" spc="-80" dirty="0"/>
              <a:t> </a:t>
            </a:r>
            <a:r>
              <a:rPr sz="4000" spc="-10" dirty="0"/>
              <a:t>Кирова </a:t>
            </a:r>
            <a:r>
              <a:rPr sz="4000" dirty="0"/>
              <a:t>2024</a:t>
            </a:r>
            <a:r>
              <a:rPr sz="4000" spc="-125" dirty="0"/>
              <a:t> </a:t>
            </a:r>
            <a:r>
              <a:rPr sz="4000" dirty="0"/>
              <a:t>–</a:t>
            </a:r>
            <a:r>
              <a:rPr sz="4000" spc="-85" dirty="0"/>
              <a:t> </a:t>
            </a:r>
            <a:r>
              <a:rPr sz="4000" dirty="0"/>
              <a:t>2025</a:t>
            </a:r>
            <a:r>
              <a:rPr sz="4000" spc="-85" dirty="0"/>
              <a:t> </a:t>
            </a:r>
            <a:r>
              <a:rPr sz="4000" dirty="0"/>
              <a:t>учебном</a:t>
            </a:r>
            <a:r>
              <a:rPr sz="4000" spc="-75" dirty="0"/>
              <a:t> </a:t>
            </a:r>
            <a:r>
              <a:rPr sz="4000" spc="-10" dirty="0"/>
              <a:t>году: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590545" y="2374616"/>
            <a:ext cx="3481070" cy="398208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17500" marR="434340" indent="8890" algn="just">
              <a:lnSpc>
                <a:spcPct val="120700"/>
              </a:lnSpc>
              <a:spcBef>
                <a:spcPts val="70"/>
              </a:spcBef>
            </a:pPr>
            <a:r>
              <a:rPr sz="3200" dirty="0">
                <a:latin typeface="Calibri"/>
                <a:cs typeface="Calibri"/>
              </a:rPr>
              <a:t>1а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>
                <a:latin typeface="Calibri"/>
                <a:cs typeface="Calibri"/>
              </a:rPr>
              <a:t>–</a:t>
            </a:r>
            <a:r>
              <a:rPr sz="3200" spc="40">
                <a:latin typeface="Calibri"/>
                <a:cs typeface="Calibri"/>
              </a:rPr>
              <a:t> </a:t>
            </a:r>
            <a:r>
              <a:rPr sz="3200" smtClean="0">
                <a:latin typeface="Calibri"/>
                <a:cs typeface="Calibri"/>
              </a:rPr>
              <a:t>2</a:t>
            </a:r>
            <a:r>
              <a:rPr lang="ru-RU" sz="3200" dirty="0" smtClean="0">
                <a:latin typeface="Calibri"/>
                <a:cs typeface="Calibri"/>
              </a:rPr>
              <a:t>5</a:t>
            </a:r>
            <a:r>
              <a:rPr sz="3200" spc="30" smtClean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человек </a:t>
            </a:r>
            <a:r>
              <a:rPr sz="3200" dirty="0">
                <a:latin typeface="Calibri"/>
                <a:cs typeface="Calibri"/>
              </a:rPr>
              <a:t>1б </a:t>
            </a:r>
            <a:r>
              <a:rPr sz="3200">
                <a:latin typeface="Calibri"/>
                <a:cs typeface="Calibri"/>
              </a:rPr>
              <a:t>–</a:t>
            </a:r>
            <a:r>
              <a:rPr sz="3200" spc="30">
                <a:latin typeface="Calibri"/>
                <a:cs typeface="Calibri"/>
              </a:rPr>
              <a:t> </a:t>
            </a:r>
            <a:r>
              <a:rPr sz="3200" smtClean="0">
                <a:latin typeface="Calibri"/>
                <a:cs typeface="Calibri"/>
              </a:rPr>
              <a:t>2</a:t>
            </a:r>
            <a:r>
              <a:rPr lang="ru-RU" sz="3200" dirty="0" smtClean="0">
                <a:latin typeface="Calibri"/>
                <a:cs typeface="Calibri"/>
              </a:rPr>
              <a:t>5</a:t>
            </a:r>
            <a:r>
              <a:rPr sz="3200" spc="10" smtClean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человек </a:t>
            </a:r>
            <a:r>
              <a:rPr sz="3200" dirty="0">
                <a:latin typeface="Calibri"/>
                <a:cs typeface="Calibri"/>
              </a:rPr>
              <a:t>1в</a:t>
            </a:r>
            <a:r>
              <a:rPr sz="3200" spc="50" dirty="0">
                <a:latin typeface="Calibri"/>
                <a:cs typeface="Calibri"/>
              </a:rPr>
              <a:t> </a:t>
            </a:r>
            <a:r>
              <a:rPr sz="3200">
                <a:latin typeface="Calibri"/>
                <a:cs typeface="Calibri"/>
              </a:rPr>
              <a:t>–</a:t>
            </a:r>
            <a:r>
              <a:rPr sz="3200" spc="65">
                <a:latin typeface="Calibri"/>
                <a:cs typeface="Calibri"/>
              </a:rPr>
              <a:t> </a:t>
            </a:r>
            <a:r>
              <a:rPr sz="3200" smtClean="0">
                <a:latin typeface="Calibri"/>
                <a:cs typeface="Calibri"/>
              </a:rPr>
              <a:t>2</a:t>
            </a:r>
            <a:r>
              <a:rPr lang="ru-RU" sz="3200" dirty="0" smtClean="0">
                <a:latin typeface="Calibri"/>
                <a:cs typeface="Calibri"/>
              </a:rPr>
              <a:t>5</a:t>
            </a:r>
            <a:r>
              <a:rPr sz="3200" spc="45" smtClean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человек </a:t>
            </a:r>
            <a:r>
              <a:rPr sz="3200" dirty="0">
                <a:latin typeface="Calibri"/>
                <a:cs typeface="Calibri"/>
              </a:rPr>
              <a:t>1г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>
                <a:latin typeface="Calibri"/>
                <a:cs typeface="Calibri"/>
              </a:rPr>
              <a:t>–</a:t>
            </a:r>
            <a:r>
              <a:rPr sz="3200" spc="-50">
                <a:latin typeface="Calibri"/>
                <a:cs typeface="Calibri"/>
              </a:rPr>
              <a:t> </a:t>
            </a:r>
            <a:r>
              <a:rPr sz="3200" smtClean="0">
                <a:latin typeface="Calibri"/>
                <a:cs typeface="Calibri"/>
              </a:rPr>
              <a:t>2</a:t>
            </a:r>
            <a:r>
              <a:rPr lang="ru-RU" sz="3200" dirty="0" smtClean="0">
                <a:latin typeface="Calibri"/>
                <a:cs typeface="Calibri"/>
              </a:rPr>
              <a:t>5</a:t>
            </a:r>
            <a:r>
              <a:rPr sz="3200" spc="-40" smtClean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человек </a:t>
            </a:r>
            <a:r>
              <a:rPr sz="3200" dirty="0">
                <a:latin typeface="Calibri"/>
                <a:cs typeface="Calibri"/>
              </a:rPr>
              <a:t>1д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>
                <a:latin typeface="Calibri"/>
                <a:cs typeface="Calibri"/>
              </a:rPr>
              <a:t>–</a:t>
            </a:r>
            <a:r>
              <a:rPr sz="3200" spc="-55">
                <a:latin typeface="Calibri"/>
                <a:cs typeface="Calibri"/>
              </a:rPr>
              <a:t> </a:t>
            </a:r>
            <a:r>
              <a:rPr sz="3200" smtClean="0">
                <a:latin typeface="Calibri"/>
                <a:cs typeface="Calibri"/>
              </a:rPr>
              <a:t>2</a:t>
            </a:r>
            <a:r>
              <a:rPr lang="ru-RU" sz="3200" dirty="0" smtClean="0">
                <a:latin typeface="Calibri"/>
                <a:cs typeface="Calibri"/>
              </a:rPr>
              <a:t>5</a:t>
            </a:r>
            <a:r>
              <a:rPr sz="3200" spc="-45" smtClean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человек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65"/>
              </a:spcBef>
            </a:pP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200" dirty="0">
                <a:latin typeface="Calibri"/>
                <a:cs typeface="Calibri"/>
              </a:rPr>
              <a:t>Итого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>
                <a:latin typeface="Calibri"/>
                <a:cs typeface="Calibri"/>
              </a:rPr>
              <a:t>–</a:t>
            </a:r>
            <a:r>
              <a:rPr sz="3200" spc="-65">
                <a:latin typeface="Calibri"/>
                <a:cs typeface="Calibri"/>
              </a:rPr>
              <a:t> </a:t>
            </a:r>
            <a:r>
              <a:rPr sz="3200" smtClean="0">
                <a:latin typeface="Calibri"/>
                <a:cs typeface="Calibri"/>
              </a:rPr>
              <a:t>1</a:t>
            </a:r>
            <a:r>
              <a:rPr lang="ru-RU" sz="3200" dirty="0" smtClean="0">
                <a:latin typeface="Calibri"/>
                <a:cs typeface="Calibri"/>
              </a:rPr>
              <a:t>25</a:t>
            </a:r>
            <a:r>
              <a:rPr sz="3200" spc="-60" smtClean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человек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1919" y="25400"/>
            <a:ext cx="7903845" cy="1299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5410" marR="91440" algn="ctr">
              <a:lnSpc>
                <a:spcPct val="100000"/>
              </a:lnSpc>
              <a:spcBef>
                <a:spcPts val="100"/>
              </a:spcBef>
            </a:pPr>
            <a:r>
              <a:rPr sz="3200" spc="-45" dirty="0"/>
              <a:t>Территория</a:t>
            </a:r>
            <a:r>
              <a:rPr sz="3200" spc="-125" dirty="0"/>
              <a:t> </a:t>
            </a:r>
            <a:r>
              <a:rPr sz="3200" dirty="0"/>
              <a:t>микрорайона,</a:t>
            </a:r>
            <a:r>
              <a:rPr sz="3200" spc="-160" dirty="0"/>
              <a:t> </a:t>
            </a:r>
            <a:r>
              <a:rPr sz="3200" dirty="0"/>
              <a:t>закрепленная</a:t>
            </a:r>
            <a:r>
              <a:rPr sz="3200" spc="-100" dirty="0"/>
              <a:t> </a:t>
            </a:r>
            <a:r>
              <a:rPr sz="3200" spc="-25" dirty="0"/>
              <a:t>за </a:t>
            </a:r>
            <a:r>
              <a:rPr sz="3200" spc="-20" dirty="0"/>
              <a:t>МОАУ</a:t>
            </a:r>
            <a:r>
              <a:rPr sz="3200" spc="-150" dirty="0"/>
              <a:t> </a:t>
            </a:r>
            <a:r>
              <a:rPr sz="3200" dirty="0"/>
              <a:t>СОШ</a:t>
            </a:r>
            <a:r>
              <a:rPr sz="3200" spc="-75" dirty="0"/>
              <a:t> </a:t>
            </a:r>
            <a:r>
              <a:rPr sz="3200" dirty="0"/>
              <a:t>с</a:t>
            </a:r>
            <a:r>
              <a:rPr sz="3200" spc="-70" dirty="0"/>
              <a:t> </a:t>
            </a:r>
            <a:r>
              <a:rPr sz="3200" dirty="0"/>
              <a:t>УИОП</a:t>
            </a:r>
            <a:r>
              <a:rPr sz="3200" spc="-95" dirty="0"/>
              <a:t> </a:t>
            </a:r>
            <a:r>
              <a:rPr sz="3200" dirty="0"/>
              <a:t>№</a:t>
            </a:r>
            <a:r>
              <a:rPr sz="3200" spc="-75" dirty="0"/>
              <a:t> </a:t>
            </a:r>
            <a:r>
              <a:rPr sz="3200" dirty="0"/>
              <a:t>37</a:t>
            </a:r>
            <a:r>
              <a:rPr sz="3200" spc="-65" dirty="0"/>
              <a:t> </a:t>
            </a:r>
            <a:r>
              <a:rPr sz="3200" dirty="0"/>
              <a:t>г.</a:t>
            </a:r>
            <a:r>
              <a:rPr sz="3200" spc="-95" dirty="0"/>
              <a:t> </a:t>
            </a:r>
            <a:r>
              <a:rPr sz="3200" spc="-10" dirty="0"/>
              <a:t>Кирова</a:t>
            </a:r>
            <a:endParaRPr sz="3200"/>
          </a:p>
          <a:p>
            <a:pPr algn="ctr">
              <a:lnSpc>
                <a:spcPct val="100000"/>
              </a:lnSpc>
              <a:spcBef>
                <a:spcPts val="190"/>
              </a:spcBef>
            </a:pPr>
            <a:r>
              <a:rPr sz="1800" spc="-20" dirty="0"/>
              <a:t>(утверждена</a:t>
            </a:r>
            <a:r>
              <a:rPr sz="1800" spc="-50" dirty="0"/>
              <a:t> </a:t>
            </a:r>
            <a:r>
              <a:rPr sz="1800" spc="-10" dirty="0"/>
              <a:t>постановлением</a:t>
            </a:r>
            <a:r>
              <a:rPr sz="1800" spc="-55" dirty="0"/>
              <a:t> </a:t>
            </a:r>
            <a:r>
              <a:rPr sz="1800" spc="-10" dirty="0"/>
              <a:t>администрации</a:t>
            </a:r>
            <a:r>
              <a:rPr sz="1800" spc="-25" dirty="0"/>
              <a:t> </a:t>
            </a:r>
            <a:r>
              <a:rPr sz="1800" dirty="0"/>
              <a:t>г. Кирова</a:t>
            </a:r>
            <a:r>
              <a:rPr sz="1800" spc="-50" dirty="0"/>
              <a:t> </a:t>
            </a:r>
            <a:r>
              <a:rPr sz="1800" dirty="0"/>
              <a:t>№</a:t>
            </a:r>
            <a:r>
              <a:rPr sz="1800" spc="30" dirty="0"/>
              <a:t> </a:t>
            </a:r>
            <a:r>
              <a:rPr sz="1800" spc="-30" dirty="0"/>
              <a:t>589-</a:t>
            </a:r>
            <a:r>
              <a:rPr sz="1800" dirty="0"/>
              <a:t>П</a:t>
            </a:r>
            <a:r>
              <a:rPr sz="1800" spc="20" dirty="0"/>
              <a:t> </a:t>
            </a:r>
            <a:r>
              <a:rPr sz="1800"/>
              <a:t>от</a:t>
            </a:r>
            <a:r>
              <a:rPr sz="1800" spc="-5"/>
              <a:t> </a:t>
            </a:r>
            <a:r>
              <a:rPr lang="ru-RU" sz="1800" spc="-10" dirty="0" smtClean="0"/>
              <a:t>03.03</a:t>
            </a:r>
            <a:r>
              <a:rPr sz="1800" spc="-10" smtClean="0"/>
              <a:t>.202</a:t>
            </a:r>
            <a:r>
              <a:rPr lang="ru-RU" sz="1800" spc="-10" dirty="0" smtClean="0"/>
              <a:t>5</a:t>
            </a:r>
            <a:r>
              <a:rPr sz="1800" spc="-10" smtClean="0"/>
              <a:t>)</a:t>
            </a:r>
            <a:endParaRPr sz="18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344165"/>
            <a:ext cx="8781288" cy="549249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8600" y="1371600"/>
            <a:ext cx="8686800" cy="5398008"/>
          </a:xfrm>
          <a:prstGeom prst="rect">
            <a:avLst/>
          </a:prstGeom>
        </p:spPr>
      </p:pic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23837" y="1366837"/>
          <a:ext cx="8686800" cy="53930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4600"/>
                <a:gridCol w="6172200"/>
              </a:tblGrid>
              <a:tr h="3460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100" spc="-10" dirty="0">
                          <a:latin typeface="Calibri"/>
                          <a:cs typeface="Calibri"/>
                        </a:rPr>
                        <a:t>улица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8890" marB="0">
                    <a:lnL w="9525">
                      <a:solidFill>
                        <a:srgbClr val="7C5F9F"/>
                      </a:solidFill>
                      <a:prstDash val="solid"/>
                    </a:lnL>
                    <a:lnR w="9525">
                      <a:solidFill>
                        <a:srgbClr val="7C5F9F"/>
                      </a:solidFill>
                      <a:prstDash val="solid"/>
                    </a:lnR>
                    <a:lnT w="9525">
                      <a:solidFill>
                        <a:srgbClr val="7C5F9F"/>
                      </a:solidFill>
                      <a:prstDash val="solid"/>
                    </a:lnT>
                    <a:lnB w="9525">
                      <a:solidFill>
                        <a:srgbClr val="7C5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Номер</a:t>
                      </a:r>
                      <a:r>
                        <a:rPr sz="2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spc="-20" dirty="0">
                          <a:latin typeface="Calibri"/>
                          <a:cs typeface="Calibri"/>
                        </a:rPr>
                        <a:t>дома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8890" marB="0">
                    <a:lnL w="9525">
                      <a:solidFill>
                        <a:srgbClr val="7C5F9F"/>
                      </a:solidFill>
                      <a:prstDash val="solid"/>
                    </a:lnL>
                    <a:lnR w="9525">
                      <a:solidFill>
                        <a:srgbClr val="7C5F9F"/>
                      </a:solidFill>
                      <a:prstDash val="solid"/>
                    </a:lnR>
                    <a:lnT w="9525">
                      <a:solidFill>
                        <a:srgbClr val="7C5F9F"/>
                      </a:solidFill>
                      <a:prstDash val="solid"/>
                    </a:lnT>
                    <a:lnB w="9525">
                      <a:solidFill>
                        <a:srgbClr val="7C5F9F"/>
                      </a:solidFill>
                      <a:prstDash val="solid"/>
                    </a:lnB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ул.</a:t>
                      </a:r>
                      <a:r>
                        <a:rPr sz="2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Воровского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9525">
                      <a:solidFill>
                        <a:srgbClr val="7C5F9F"/>
                      </a:solidFill>
                      <a:prstDash val="solid"/>
                    </a:lnL>
                    <a:lnR w="9525">
                      <a:solidFill>
                        <a:srgbClr val="7C5F9F"/>
                      </a:solidFill>
                      <a:prstDash val="solid"/>
                    </a:lnR>
                    <a:lnT w="9525">
                      <a:solidFill>
                        <a:srgbClr val="7C5F9F"/>
                      </a:solidFill>
                      <a:prstDash val="solid"/>
                    </a:lnT>
                    <a:lnB w="9525">
                      <a:solidFill>
                        <a:srgbClr val="7C5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73,</a:t>
                      </a:r>
                      <a:r>
                        <a:rPr sz="2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73а,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75, </a:t>
                      </a:r>
                      <a:r>
                        <a:rPr sz="2100" spc="-25" dirty="0">
                          <a:latin typeface="Calibri"/>
                          <a:cs typeface="Calibri"/>
                        </a:rPr>
                        <a:t>75а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9525">
                      <a:solidFill>
                        <a:srgbClr val="7C5F9F"/>
                      </a:solidFill>
                      <a:prstDash val="solid"/>
                    </a:lnL>
                    <a:lnR w="9525">
                      <a:solidFill>
                        <a:srgbClr val="7C5F9F"/>
                      </a:solidFill>
                      <a:prstDash val="solid"/>
                    </a:lnR>
                    <a:lnT w="9525">
                      <a:solidFill>
                        <a:srgbClr val="7C5F9F"/>
                      </a:solidFill>
                      <a:prstDash val="solid"/>
                    </a:lnT>
                    <a:lnB w="9525">
                      <a:solidFill>
                        <a:srgbClr val="7C5F9F"/>
                      </a:solidFill>
                      <a:prstDash val="solid"/>
                    </a:lnB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ул.</a:t>
                      </a:r>
                      <a:r>
                        <a:rPr sz="2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Молодой</a:t>
                      </a:r>
                      <a:endParaRPr sz="2100">
                        <a:latin typeface="Calibri"/>
                        <a:cs typeface="Calibri"/>
                      </a:endParaRPr>
                    </a:p>
                    <a:p>
                      <a:pPr marL="5588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2100" spc="-10" dirty="0">
                          <a:latin typeface="Calibri"/>
                          <a:cs typeface="Calibri"/>
                        </a:rPr>
                        <a:t>Гвардии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9525">
                      <a:solidFill>
                        <a:srgbClr val="7C5F9F"/>
                      </a:solidFill>
                      <a:prstDash val="solid"/>
                    </a:lnL>
                    <a:lnR w="9525">
                      <a:solidFill>
                        <a:srgbClr val="7C5F9F"/>
                      </a:solidFill>
                      <a:prstDash val="solid"/>
                    </a:lnR>
                    <a:lnT w="9525">
                      <a:solidFill>
                        <a:srgbClr val="7C5F9F"/>
                      </a:solidFill>
                      <a:prstDash val="solid"/>
                    </a:lnT>
                    <a:lnB w="9525">
                      <a:solidFill>
                        <a:srgbClr val="7C5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44</a:t>
                      </a:r>
                      <a:r>
                        <a:rPr sz="2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,45,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46,</a:t>
                      </a:r>
                      <a:r>
                        <a:rPr sz="2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46а,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48а</a:t>
                      </a:r>
                      <a:r>
                        <a:rPr sz="2100">
                          <a:latin typeface="Calibri"/>
                          <a:cs typeface="Calibri"/>
                        </a:rPr>
                        <a:t>,</a:t>
                      </a:r>
                      <a:r>
                        <a:rPr sz="2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smtClean="0">
                          <a:latin typeface="Calibri"/>
                          <a:cs typeface="Calibri"/>
                        </a:rPr>
                        <a:t>51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, 52,</a:t>
                      </a:r>
                      <a:r>
                        <a:rPr sz="2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57,</a:t>
                      </a:r>
                      <a:r>
                        <a:rPr sz="2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63, 65,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70, 72,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spc="-25" dirty="0">
                          <a:latin typeface="Calibri"/>
                          <a:cs typeface="Calibri"/>
                        </a:rPr>
                        <a:t>74,</a:t>
                      </a:r>
                      <a:endParaRPr sz="2100">
                        <a:latin typeface="Calibri"/>
                        <a:cs typeface="Calibri"/>
                      </a:endParaRPr>
                    </a:p>
                    <a:p>
                      <a:pPr marL="5651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76,</a:t>
                      </a:r>
                      <a:r>
                        <a:rPr sz="2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78, 84а,</a:t>
                      </a:r>
                      <a:r>
                        <a:rPr sz="2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84б,</a:t>
                      </a:r>
                      <a:r>
                        <a:rPr sz="2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84/2,</a:t>
                      </a:r>
                      <a:r>
                        <a:rPr sz="2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84/5,</a:t>
                      </a:r>
                      <a:r>
                        <a:rPr sz="2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84/6;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9525">
                      <a:solidFill>
                        <a:srgbClr val="7C5F9F"/>
                      </a:solidFill>
                      <a:prstDash val="solid"/>
                    </a:lnL>
                    <a:lnR w="9525">
                      <a:solidFill>
                        <a:srgbClr val="7C5F9F"/>
                      </a:solidFill>
                      <a:prstDash val="solid"/>
                    </a:lnR>
                    <a:lnT w="9525">
                      <a:solidFill>
                        <a:srgbClr val="7C5F9F"/>
                      </a:solidFill>
                      <a:prstDash val="solid"/>
                    </a:lnT>
                    <a:lnB w="9525">
                      <a:solidFill>
                        <a:srgbClr val="7C5F9F"/>
                      </a:solidFill>
                      <a:prstDash val="solid"/>
                    </a:lnB>
                  </a:tcPr>
                </a:tc>
              </a:tr>
              <a:tr h="614045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ул.</a:t>
                      </a:r>
                      <a:r>
                        <a:rPr sz="2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Маклина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9525">
                      <a:solidFill>
                        <a:srgbClr val="7C5F9F"/>
                      </a:solidFill>
                      <a:prstDash val="solid"/>
                    </a:lnL>
                    <a:lnR w="9525">
                      <a:solidFill>
                        <a:srgbClr val="7C5F9F"/>
                      </a:solidFill>
                      <a:prstDash val="solid"/>
                    </a:lnR>
                    <a:lnT w="9525">
                      <a:solidFill>
                        <a:srgbClr val="7C5F9F"/>
                      </a:solidFill>
                      <a:prstDash val="solid"/>
                    </a:lnT>
                    <a:lnB w="9525">
                      <a:solidFill>
                        <a:srgbClr val="7C5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2235"/>
                        </a:lnSpc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1а,</a:t>
                      </a:r>
                      <a:r>
                        <a:rPr sz="2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5,</a:t>
                      </a:r>
                      <a:r>
                        <a:rPr sz="2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5а 7,</a:t>
                      </a:r>
                      <a:r>
                        <a:rPr sz="2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11, 28,</a:t>
                      </a:r>
                      <a:r>
                        <a:rPr sz="2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29, 30,</a:t>
                      </a:r>
                      <a:r>
                        <a:rPr sz="2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32а,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32б,</a:t>
                      </a:r>
                      <a:r>
                        <a:rPr sz="2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37,</a:t>
                      </a:r>
                      <a:r>
                        <a:rPr sz="2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39, 45,</a:t>
                      </a:r>
                      <a:r>
                        <a:rPr sz="2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47, </a:t>
                      </a:r>
                      <a:r>
                        <a:rPr sz="2100" spc="-20" dirty="0">
                          <a:latin typeface="Calibri"/>
                          <a:cs typeface="Calibri"/>
                        </a:rPr>
                        <a:t>47а,</a:t>
                      </a:r>
                      <a:endParaRPr sz="2100">
                        <a:latin typeface="Calibri"/>
                        <a:cs typeface="Calibri"/>
                      </a:endParaRPr>
                    </a:p>
                    <a:p>
                      <a:pPr marL="56515">
                        <a:lnSpc>
                          <a:spcPts val="2475"/>
                        </a:lnSpc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49,</a:t>
                      </a:r>
                      <a:r>
                        <a:rPr sz="2100" spc="-20" dirty="0">
                          <a:latin typeface="Calibri"/>
                          <a:cs typeface="Calibri"/>
                        </a:rPr>
                        <a:t> 49а;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C5F9F"/>
                      </a:solidFill>
                      <a:prstDash val="solid"/>
                    </a:lnL>
                    <a:lnR w="9525">
                      <a:solidFill>
                        <a:srgbClr val="7C5F9F"/>
                      </a:solidFill>
                      <a:prstDash val="solid"/>
                    </a:lnR>
                    <a:lnT w="9525">
                      <a:solidFill>
                        <a:srgbClr val="7C5F9F"/>
                      </a:solidFill>
                      <a:prstDash val="solid"/>
                    </a:lnT>
                    <a:lnB w="9525">
                      <a:solidFill>
                        <a:srgbClr val="7C5F9F"/>
                      </a:solidFill>
                      <a:prstDash val="solid"/>
                    </a:lnB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ул.</a:t>
                      </a:r>
                      <a:r>
                        <a:rPr sz="2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Дерендяева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7C5F9F"/>
                      </a:solidFill>
                      <a:prstDash val="solid"/>
                    </a:lnL>
                    <a:lnR w="9525">
                      <a:solidFill>
                        <a:srgbClr val="7C5F9F"/>
                      </a:solidFill>
                      <a:prstDash val="solid"/>
                    </a:lnR>
                    <a:lnT w="9525">
                      <a:solidFill>
                        <a:srgbClr val="7C5F9F"/>
                      </a:solidFill>
                      <a:prstDash val="solid"/>
                    </a:lnT>
                    <a:lnB w="9525">
                      <a:solidFill>
                        <a:srgbClr val="7C5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50,</a:t>
                      </a:r>
                      <a:r>
                        <a:rPr sz="2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59, 61,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61/2,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61а,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62а,</a:t>
                      </a:r>
                      <a:r>
                        <a:rPr sz="2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64, 70,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71, 72,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73,</a:t>
                      </a:r>
                      <a:r>
                        <a:rPr sz="2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75/2,</a:t>
                      </a:r>
                      <a:endParaRPr sz="2100">
                        <a:latin typeface="Calibri"/>
                        <a:cs typeface="Calibri"/>
                      </a:endParaRPr>
                    </a:p>
                    <a:p>
                      <a:pPr marL="5651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75/3,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79,</a:t>
                      </a:r>
                      <a:r>
                        <a:rPr sz="2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89,</a:t>
                      </a:r>
                      <a:r>
                        <a:rPr sz="2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spc="-25" dirty="0">
                          <a:latin typeface="Calibri"/>
                          <a:cs typeface="Calibri"/>
                        </a:rPr>
                        <a:t>91;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7C5F9F"/>
                      </a:solidFill>
                      <a:prstDash val="solid"/>
                    </a:lnL>
                    <a:lnR w="9525">
                      <a:solidFill>
                        <a:srgbClr val="7C5F9F"/>
                      </a:solidFill>
                      <a:prstDash val="solid"/>
                    </a:lnR>
                    <a:lnT w="9525">
                      <a:solidFill>
                        <a:srgbClr val="7C5F9F"/>
                      </a:solidFill>
                      <a:prstDash val="solid"/>
                    </a:lnT>
                    <a:lnB w="9525">
                      <a:solidFill>
                        <a:srgbClr val="7C5F9F"/>
                      </a:solidFill>
                      <a:prstDash val="solid"/>
                    </a:lnB>
                  </a:tcPr>
                </a:tc>
              </a:tr>
              <a:tr h="518159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ул.</a:t>
                      </a:r>
                      <a:r>
                        <a:rPr sz="2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Карла</a:t>
                      </a:r>
                      <a:r>
                        <a:rPr sz="2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Либкнехта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9525">
                      <a:solidFill>
                        <a:srgbClr val="7C5F9F"/>
                      </a:solidFill>
                      <a:prstDash val="solid"/>
                    </a:lnL>
                    <a:lnR w="9525">
                      <a:solidFill>
                        <a:srgbClr val="7C5F9F"/>
                      </a:solidFill>
                      <a:prstDash val="solid"/>
                    </a:lnR>
                    <a:lnT w="9525">
                      <a:solidFill>
                        <a:srgbClr val="7C5F9F"/>
                      </a:solidFill>
                      <a:prstDash val="solid"/>
                    </a:lnT>
                    <a:lnB w="9525">
                      <a:solidFill>
                        <a:srgbClr val="7C5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89,</a:t>
                      </a:r>
                      <a:r>
                        <a:rPr sz="2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93,</a:t>
                      </a:r>
                      <a:r>
                        <a:rPr sz="2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95,</a:t>
                      </a:r>
                      <a:r>
                        <a:rPr sz="2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97,</a:t>
                      </a:r>
                      <a:r>
                        <a:rPr sz="2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105,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106,</a:t>
                      </a:r>
                      <a:r>
                        <a:rPr sz="2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107,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108,</a:t>
                      </a:r>
                      <a:r>
                        <a:rPr sz="2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109,</a:t>
                      </a:r>
                      <a:r>
                        <a:rPr sz="2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111,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112,</a:t>
                      </a:r>
                      <a:r>
                        <a:rPr sz="2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spc="-20" dirty="0">
                          <a:latin typeface="Calibri"/>
                          <a:cs typeface="Calibri"/>
                        </a:rPr>
                        <a:t>120;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9525">
                      <a:solidFill>
                        <a:srgbClr val="7C5F9F"/>
                      </a:solidFill>
                      <a:prstDash val="solid"/>
                    </a:lnL>
                    <a:lnR w="9525">
                      <a:solidFill>
                        <a:srgbClr val="7C5F9F"/>
                      </a:solidFill>
                      <a:prstDash val="solid"/>
                    </a:lnR>
                    <a:lnT w="9525">
                      <a:solidFill>
                        <a:srgbClr val="7C5F9F"/>
                      </a:solidFill>
                      <a:prstDash val="solid"/>
                    </a:lnT>
                    <a:lnB w="9525">
                      <a:solidFill>
                        <a:srgbClr val="7C5F9F"/>
                      </a:solidFill>
                      <a:prstDash val="solid"/>
                    </a:lnB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Стальной</a:t>
                      </a:r>
                      <a:r>
                        <a:rPr sz="21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spc="-20" dirty="0">
                          <a:latin typeface="Calibri"/>
                          <a:cs typeface="Calibri"/>
                        </a:rPr>
                        <a:t>пер.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7C5F9F"/>
                      </a:solidFill>
                      <a:prstDash val="solid"/>
                    </a:lnL>
                    <a:lnR w="9525">
                      <a:solidFill>
                        <a:srgbClr val="7C5F9F"/>
                      </a:solidFill>
                      <a:prstDash val="solid"/>
                    </a:lnR>
                    <a:lnT w="9525">
                      <a:solidFill>
                        <a:srgbClr val="7C5F9F"/>
                      </a:solidFill>
                      <a:prstDash val="solid"/>
                    </a:lnT>
                    <a:lnB w="9525">
                      <a:solidFill>
                        <a:srgbClr val="7C5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3,</a:t>
                      </a:r>
                      <a:r>
                        <a:rPr sz="2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5,</a:t>
                      </a:r>
                      <a:r>
                        <a:rPr sz="2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spc="-50" dirty="0">
                          <a:latin typeface="Calibri"/>
                          <a:cs typeface="Calibri"/>
                        </a:rPr>
                        <a:t>7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7C5F9F"/>
                      </a:solidFill>
                      <a:prstDash val="solid"/>
                    </a:lnL>
                    <a:lnR w="9525">
                      <a:solidFill>
                        <a:srgbClr val="7C5F9F"/>
                      </a:solidFill>
                      <a:prstDash val="solid"/>
                    </a:lnR>
                    <a:lnT w="9525">
                      <a:solidFill>
                        <a:srgbClr val="7C5F9F"/>
                      </a:solidFill>
                      <a:prstDash val="solid"/>
                    </a:lnT>
                    <a:lnB w="9525">
                      <a:solidFill>
                        <a:srgbClr val="7C5F9F"/>
                      </a:solidFill>
                      <a:prstDash val="solid"/>
                    </a:lnB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Октябрьский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пр-</a:t>
                      </a:r>
                      <a:r>
                        <a:rPr sz="2100" spc="-50" dirty="0">
                          <a:latin typeface="Calibri"/>
                          <a:cs typeface="Calibri"/>
                        </a:rPr>
                        <a:t>т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7C5F9F"/>
                      </a:solidFill>
                      <a:prstDash val="solid"/>
                    </a:lnL>
                    <a:lnR w="9525">
                      <a:solidFill>
                        <a:srgbClr val="7C5F9F"/>
                      </a:solidFill>
                      <a:prstDash val="solid"/>
                    </a:lnR>
                    <a:lnT w="9525">
                      <a:solidFill>
                        <a:srgbClr val="7C5F9F"/>
                      </a:solidFill>
                      <a:prstDash val="solid"/>
                    </a:lnT>
                    <a:lnB w="9525">
                      <a:solidFill>
                        <a:srgbClr val="7C5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72,</a:t>
                      </a:r>
                      <a:r>
                        <a:rPr sz="2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74, 76,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78, 80,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82а,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84,</a:t>
                      </a:r>
                      <a:r>
                        <a:rPr sz="2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86, 88,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spc="-20" dirty="0">
                          <a:latin typeface="Calibri"/>
                          <a:cs typeface="Calibri"/>
                        </a:rPr>
                        <a:t>127;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7C5F9F"/>
                      </a:solidFill>
                      <a:prstDash val="solid"/>
                    </a:lnL>
                    <a:lnR w="9525">
                      <a:solidFill>
                        <a:srgbClr val="7C5F9F"/>
                      </a:solidFill>
                      <a:prstDash val="solid"/>
                    </a:lnR>
                    <a:lnT w="9525">
                      <a:solidFill>
                        <a:srgbClr val="7C5F9F"/>
                      </a:solidFill>
                      <a:prstDash val="solid"/>
                    </a:lnT>
                    <a:lnB w="9525">
                      <a:solidFill>
                        <a:srgbClr val="7C5F9F"/>
                      </a:solidFill>
                      <a:prstDash val="solid"/>
                    </a:lnB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ул.</a:t>
                      </a:r>
                      <a:r>
                        <a:rPr sz="2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Герцена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7C5F9F"/>
                      </a:solidFill>
                      <a:prstDash val="solid"/>
                    </a:lnL>
                    <a:lnR w="9525">
                      <a:solidFill>
                        <a:srgbClr val="7C5F9F"/>
                      </a:solidFill>
                      <a:prstDash val="solid"/>
                    </a:lnR>
                    <a:lnT w="9525">
                      <a:solidFill>
                        <a:srgbClr val="7C5F9F"/>
                      </a:solidFill>
                      <a:prstDash val="solid"/>
                    </a:lnT>
                    <a:lnB w="9525">
                      <a:solidFill>
                        <a:srgbClr val="7C5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56,</a:t>
                      </a:r>
                      <a:r>
                        <a:rPr sz="2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58, 64,</a:t>
                      </a:r>
                      <a:r>
                        <a:rPr sz="2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72, 83,</a:t>
                      </a:r>
                      <a:r>
                        <a:rPr sz="2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87, 87а,</a:t>
                      </a:r>
                      <a:r>
                        <a:rPr sz="2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89, 91,</a:t>
                      </a:r>
                      <a:r>
                        <a:rPr sz="2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spc="-25" dirty="0">
                          <a:latin typeface="Calibri"/>
                          <a:cs typeface="Calibri"/>
                        </a:rPr>
                        <a:t>93;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7C5F9F"/>
                      </a:solidFill>
                      <a:prstDash val="solid"/>
                    </a:lnL>
                    <a:lnR w="9525">
                      <a:solidFill>
                        <a:srgbClr val="7C5F9F"/>
                      </a:solidFill>
                      <a:prstDash val="solid"/>
                    </a:lnR>
                    <a:lnT w="9525">
                      <a:solidFill>
                        <a:srgbClr val="7C5F9F"/>
                      </a:solidFill>
                      <a:prstDash val="solid"/>
                    </a:lnT>
                    <a:lnB w="9525">
                      <a:solidFill>
                        <a:srgbClr val="7C5F9F"/>
                      </a:solidFill>
                      <a:prstDash val="solid"/>
                    </a:lnB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ул.</a:t>
                      </a:r>
                      <a:r>
                        <a:rPr sz="2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Карла</a:t>
                      </a:r>
                      <a:r>
                        <a:rPr sz="2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Маркса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7C5F9F"/>
                      </a:solidFill>
                      <a:prstDash val="solid"/>
                    </a:lnL>
                    <a:lnR w="9525">
                      <a:solidFill>
                        <a:srgbClr val="7C5F9F"/>
                      </a:solidFill>
                      <a:prstDash val="solid"/>
                    </a:lnR>
                    <a:lnT w="9525">
                      <a:solidFill>
                        <a:srgbClr val="7C5F9F"/>
                      </a:solidFill>
                      <a:prstDash val="solid"/>
                    </a:lnT>
                    <a:lnB w="9525">
                      <a:solidFill>
                        <a:srgbClr val="7C5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89,</a:t>
                      </a:r>
                      <a:r>
                        <a:rPr sz="2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spc="-25" dirty="0">
                          <a:latin typeface="Calibri"/>
                          <a:cs typeface="Calibri"/>
                        </a:rPr>
                        <a:t>91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7C5F9F"/>
                      </a:solidFill>
                      <a:prstDash val="solid"/>
                    </a:lnL>
                    <a:lnR w="9525">
                      <a:solidFill>
                        <a:srgbClr val="7C5F9F"/>
                      </a:solidFill>
                      <a:prstDash val="solid"/>
                    </a:lnR>
                    <a:lnT w="9525">
                      <a:solidFill>
                        <a:srgbClr val="7C5F9F"/>
                      </a:solidFill>
                      <a:prstDash val="solid"/>
                    </a:lnT>
                    <a:lnB w="9525">
                      <a:solidFill>
                        <a:srgbClr val="7C5F9F"/>
                      </a:solidFill>
                      <a:prstDash val="solid"/>
                    </a:lnB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ул.</a:t>
                      </a:r>
                      <a:r>
                        <a:rPr sz="2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Горького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7C5F9F"/>
                      </a:solidFill>
                      <a:prstDash val="solid"/>
                    </a:lnL>
                    <a:lnR w="9525">
                      <a:solidFill>
                        <a:srgbClr val="7C5F9F"/>
                      </a:solidFill>
                      <a:prstDash val="solid"/>
                    </a:lnR>
                    <a:lnT w="9525">
                      <a:solidFill>
                        <a:srgbClr val="7C5F9F"/>
                      </a:solidFill>
                      <a:prstDash val="solid"/>
                    </a:lnT>
                    <a:lnB w="9525">
                      <a:solidFill>
                        <a:srgbClr val="7C5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2100">
                          <a:latin typeface="Calibri"/>
                          <a:cs typeface="Calibri"/>
                        </a:rPr>
                        <a:t>,</a:t>
                      </a:r>
                      <a:r>
                        <a:rPr sz="2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smtClean="0">
                          <a:latin typeface="Calibri"/>
                          <a:cs typeface="Calibri"/>
                        </a:rPr>
                        <a:t>3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7C5F9F"/>
                      </a:solidFill>
                      <a:prstDash val="solid"/>
                    </a:lnL>
                    <a:lnR w="9525">
                      <a:solidFill>
                        <a:srgbClr val="7C5F9F"/>
                      </a:solidFill>
                      <a:prstDash val="solid"/>
                    </a:lnR>
                    <a:lnT w="9525">
                      <a:solidFill>
                        <a:srgbClr val="7C5F9F"/>
                      </a:solidFill>
                      <a:prstDash val="solid"/>
                    </a:lnT>
                    <a:lnB w="9525">
                      <a:solidFill>
                        <a:srgbClr val="7C5F9F"/>
                      </a:solidFill>
                      <a:prstDash val="solid"/>
                    </a:lnB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Ул.</a:t>
                      </a:r>
                      <a:r>
                        <a:rPr sz="2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Спасская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7C5F9F"/>
                      </a:solidFill>
                      <a:prstDash val="solid"/>
                    </a:lnL>
                    <a:lnR w="9525">
                      <a:solidFill>
                        <a:srgbClr val="7C5F9F"/>
                      </a:solidFill>
                      <a:prstDash val="solid"/>
                    </a:lnR>
                    <a:lnT w="9525">
                      <a:solidFill>
                        <a:srgbClr val="7C5F9F"/>
                      </a:solidFill>
                      <a:prstDash val="solid"/>
                    </a:lnT>
                    <a:lnB w="9525">
                      <a:solidFill>
                        <a:srgbClr val="7C5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100" spc="-25" dirty="0">
                          <a:latin typeface="Calibri"/>
                          <a:cs typeface="Calibri"/>
                        </a:rPr>
                        <a:t>62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7C5F9F"/>
                      </a:solidFill>
                      <a:prstDash val="solid"/>
                    </a:lnL>
                    <a:lnR w="9525">
                      <a:solidFill>
                        <a:srgbClr val="7C5F9F"/>
                      </a:solidFill>
                      <a:prstDash val="solid"/>
                    </a:lnR>
                    <a:lnT w="9525">
                      <a:solidFill>
                        <a:srgbClr val="7C5F9F"/>
                      </a:solidFill>
                      <a:prstDash val="solid"/>
                    </a:lnT>
                    <a:lnB w="9525">
                      <a:solidFill>
                        <a:srgbClr val="7C5F9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2457" y="242061"/>
            <a:ext cx="600456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Прием</a:t>
            </a:r>
            <a:r>
              <a:rPr sz="4000" spc="-160" dirty="0"/>
              <a:t> </a:t>
            </a:r>
            <a:r>
              <a:rPr sz="4000" dirty="0"/>
              <a:t>в</a:t>
            </a:r>
            <a:r>
              <a:rPr sz="4000" spc="-165" dirty="0"/>
              <a:t> </a:t>
            </a:r>
            <a:r>
              <a:rPr sz="4000" spc="-10" dirty="0"/>
              <a:t>первые</a:t>
            </a:r>
            <a:r>
              <a:rPr sz="4000" spc="-145" dirty="0"/>
              <a:t> </a:t>
            </a:r>
            <a:r>
              <a:rPr sz="4000" spc="-10" dirty="0"/>
              <a:t>классы</a:t>
            </a:r>
            <a:endParaRPr sz="4000"/>
          </a:p>
          <a:p>
            <a:pPr marL="2453005">
              <a:lnSpc>
                <a:spcPct val="100000"/>
              </a:lnSpc>
            </a:pPr>
            <a:r>
              <a:rPr sz="4000" spc="-95" smtClean="0"/>
              <a:t>202</a:t>
            </a:r>
            <a:r>
              <a:rPr lang="ru-RU" sz="4000" spc="-95" dirty="0" smtClean="0"/>
              <a:t>5</a:t>
            </a:r>
            <a:r>
              <a:rPr sz="4000" spc="-95" smtClean="0"/>
              <a:t>-</a:t>
            </a:r>
            <a:r>
              <a:rPr sz="4000" spc="-65" smtClean="0"/>
              <a:t>202</a:t>
            </a:r>
            <a:r>
              <a:rPr lang="ru-RU" sz="4000" spc="-65" dirty="0" smtClean="0"/>
              <a:t>6</a:t>
            </a:r>
            <a:r>
              <a:rPr sz="4000" spc="-155" smtClean="0"/>
              <a:t> </a:t>
            </a:r>
            <a:r>
              <a:rPr sz="4000" spc="-60" dirty="0"/>
              <a:t>уч.год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80719" y="1726548"/>
            <a:ext cx="7622540" cy="4159250"/>
          </a:xfrm>
          <a:prstGeom prst="rect">
            <a:avLst/>
          </a:prstGeom>
        </p:spPr>
        <p:txBody>
          <a:bodyPr vert="horz" wrap="square" lIns="0" tIns="12636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94"/>
              </a:spcBef>
            </a:pPr>
            <a:r>
              <a:rPr sz="32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Первый</a:t>
            </a:r>
            <a:r>
              <a:rPr sz="3200" u="sng" spc="-9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этап</a:t>
            </a:r>
            <a:r>
              <a:rPr sz="3200" u="sng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(по</a:t>
            </a:r>
            <a:r>
              <a:rPr sz="3200" u="sng" spc="-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закрепленной</a:t>
            </a:r>
            <a:r>
              <a:rPr sz="3200" u="sng" spc="-8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территории)</a:t>
            </a:r>
            <a:endParaRPr sz="3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900"/>
              </a:spcBef>
              <a:tabLst>
                <a:tab pos="3896995" algn="l"/>
              </a:tabLst>
            </a:pPr>
            <a:r>
              <a:rPr sz="3200" dirty="0">
                <a:latin typeface="Calibri"/>
                <a:cs typeface="Calibri"/>
              </a:rPr>
              <a:t>01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>
                <a:latin typeface="Calibri"/>
                <a:cs typeface="Calibri"/>
              </a:rPr>
              <a:t>апреля</a:t>
            </a:r>
            <a:r>
              <a:rPr sz="3200" spc="-50">
                <a:latin typeface="Calibri"/>
                <a:cs typeface="Calibri"/>
              </a:rPr>
              <a:t> </a:t>
            </a:r>
            <a:r>
              <a:rPr sz="3200" smtClean="0">
                <a:latin typeface="Calibri"/>
                <a:cs typeface="Calibri"/>
              </a:rPr>
              <a:t>202</a:t>
            </a:r>
            <a:r>
              <a:rPr lang="ru-RU" sz="3200" dirty="0" smtClean="0">
                <a:latin typeface="Calibri"/>
                <a:cs typeface="Calibri"/>
              </a:rPr>
              <a:t>5</a:t>
            </a:r>
            <a:r>
              <a:rPr sz="3200" spc="5" smtClean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с</a:t>
            </a:r>
            <a:r>
              <a:rPr sz="3200" b="1" spc="-45" dirty="0">
                <a:latin typeface="Calibri"/>
                <a:cs typeface="Calibri"/>
              </a:rPr>
              <a:t> </a:t>
            </a:r>
            <a:r>
              <a:rPr sz="3200" b="1" spc="-20" dirty="0">
                <a:latin typeface="Calibri"/>
                <a:cs typeface="Calibri"/>
              </a:rPr>
              <a:t>9.00</a:t>
            </a:r>
            <a:r>
              <a:rPr sz="3200" b="1" dirty="0">
                <a:latin typeface="Calibri"/>
                <a:cs typeface="Calibri"/>
              </a:rPr>
              <a:t>	</a:t>
            </a:r>
            <a:r>
              <a:rPr sz="3200" dirty="0">
                <a:latin typeface="Calibri"/>
                <a:cs typeface="Calibri"/>
              </a:rPr>
              <a:t>-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30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>
                <a:latin typeface="Calibri"/>
                <a:cs typeface="Calibri"/>
              </a:rPr>
              <a:t>июня</a:t>
            </a:r>
            <a:r>
              <a:rPr sz="3200" spc="-50">
                <a:latin typeface="Calibri"/>
                <a:cs typeface="Calibri"/>
              </a:rPr>
              <a:t> </a:t>
            </a:r>
            <a:r>
              <a:rPr sz="3200" smtClean="0">
                <a:latin typeface="Calibri"/>
                <a:cs typeface="Calibri"/>
              </a:rPr>
              <a:t>202</a:t>
            </a:r>
            <a:r>
              <a:rPr lang="ru-RU" sz="3200" dirty="0" smtClean="0">
                <a:latin typeface="Calibri"/>
                <a:cs typeface="Calibri"/>
              </a:rPr>
              <a:t>5</a:t>
            </a:r>
            <a:r>
              <a:rPr sz="3200" spc="-10" smtClean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г.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200">
              <a:latin typeface="Calibri"/>
              <a:cs typeface="Calibri"/>
            </a:endParaRPr>
          </a:p>
          <a:p>
            <a:pPr marL="781050" algn="ctr">
              <a:lnSpc>
                <a:spcPct val="100000"/>
              </a:lnSpc>
              <a:spcBef>
                <a:spcPts val="5"/>
              </a:spcBef>
            </a:pPr>
            <a:r>
              <a:rPr sz="3200" dirty="0">
                <a:latin typeface="Calibri"/>
                <a:cs typeface="Calibri"/>
              </a:rPr>
              <a:t>Приказ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о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зачислении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после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30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июня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470"/>
              </a:spcBef>
            </a:pPr>
            <a:endParaRPr sz="3200">
              <a:latin typeface="Calibri"/>
              <a:cs typeface="Calibri"/>
            </a:endParaRPr>
          </a:p>
          <a:p>
            <a:pPr marL="22860">
              <a:lnSpc>
                <a:spcPct val="100000"/>
              </a:lnSpc>
            </a:pPr>
            <a:r>
              <a:rPr sz="32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Второй</a:t>
            </a:r>
            <a:r>
              <a:rPr sz="3200" u="sng" spc="-1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этап</a:t>
            </a:r>
            <a:r>
              <a:rPr sz="3200" u="sng" spc="-9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(при</a:t>
            </a:r>
            <a:r>
              <a:rPr sz="3200" u="sng" spc="-7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наличии</a:t>
            </a:r>
            <a:r>
              <a:rPr sz="3200" u="sng" spc="-8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свободных</a:t>
            </a:r>
            <a:r>
              <a:rPr sz="3200" u="sng" spc="-9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мест)</a:t>
            </a:r>
            <a:endParaRPr sz="3200">
              <a:latin typeface="Calibri"/>
              <a:cs typeface="Calibri"/>
            </a:endParaRPr>
          </a:p>
          <a:p>
            <a:pPr marL="434340" algn="ctr">
              <a:lnSpc>
                <a:spcPct val="100000"/>
              </a:lnSpc>
              <a:spcBef>
                <a:spcPts val="2255"/>
              </a:spcBef>
            </a:pPr>
            <a:r>
              <a:rPr sz="3200" dirty="0">
                <a:latin typeface="Calibri"/>
                <a:cs typeface="Calibri"/>
              </a:rPr>
              <a:t>06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июля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–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5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>
                <a:latin typeface="Calibri"/>
                <a:cs typeface="Calibri"/>
              </a:rPr>
              <a:t>сентября</a:t>
            </a:r>
            <a:r>
              <a:rPr sz="3200" spc="-105">
                <a:latin typeface="Calibri"/>
                <a:cs typeface="Calibri"/>
              </a:rPr>
              <a:t> </a:t>
            </a:r>
            <a:r>
              <a:rPr sz="3200" smtClean="0">
                <a:latin typeface="Calibri"/>
                <a:cs typeface="Calibri"/>
              </a:rPr>
              <a:t>202</a:t>
            </a:r>
            <a:r>
              <a:rPr lang="ru-RU" sz="3200" dirty="0" smtClean="0">
                <a:latin typeface="Calibri"/>
                <a:cs typeface="Calibri"/>
              </a:rPr>
              <a:t>5</a:t>
            </a:r>
            <a:r>
              <a:rPr sz="3200" spc="-30" smtClean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г</a:t>
            </a:r>
            <a:r>
              <a:rPr sz="3200" b="1" spc="-25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5563" y="280161"/>
            <a:ext cx="80029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Times New Roman"/>
                <a:cs typeface="Times New Roman"/>
              </a:rPr>
              <a:t>Способы</a:t>
            </a:r>
            <a:r>
              <a:rPr sz="2800" b="1" spc="-3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подачи</a:t>
            </a:r>
            <a:r>
              <a:rPr sz="2800" b="1" spc="-5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заявления</a:t>
            </a:r>
            <a:r>
              <a:rPr sz="2800" b="1" spc="-4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на</a:t>
            </a:r>
            <a:r>
              <a:rPr sz="2800" b="1" spc="-3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обучение</a:t>
            </a:r>
            <a:r>
              <a:rPr sz="2800" b="1" spc="-5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в</a:t>
            </a:r>
            <a:r>
              <a:rPr sz="2800" b="1" spc="-3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1</a:t>
            </a:r>
            <a:r>
              <a:rPr sz="2800" b="1" spc="-4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класс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5900" y="1268933"/>
            <a:ext cx="8787765" cy="185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b="0" spc="-15" dirty="0">
                <a:latin typeface="Times New Roman"/>
                <a:cs typeface="Times New Roman"/>
              </a:rPr>
              <a:t>-</a:t>
            </a:r>
            <a:r>
              <a:rPr sz="3000" b="0" dirty="0">
                <a:latin typeface="Times New Roman"/>
                <a:cs typeface="Times New Roman"/>
              </a:rPr>
              <a:t>через</a:t>
            </a:r>
            <a:r>
              <a:rPr sz="3000" b="0" spc="-55" dirty="0">
                <a:latin typeface="Times New Roman"/>
                <a:cs typeface="Times New Roman"/>
              </a:rPr>
              <a:t> </a:t>
            </a:r>
            <a:r>
              <a:rPr sz="3000" b="0" dirty="0">
                <a:latin typeface="Times New Roman"/>
                <a:cs typeface="Times New Roman"/>
              </a:rPr>
              <a:t>единую</a:t>
            </a:r>
            <a:r>
              <a:rPr sz="3000" b="0" spc="-60" dirty="0">
                <a:latin typeface="Times New Roman"/>
                <a:cs typeface="Times New Roman"/>
              </a:rPr>
              <a:t> </a:t>
            </a:r>
            <a:r>
              <a:rPr sz="3000" b="0" dirty="0">
                <a:latin typeface="Times New Roman"/>
                <a:cs typeface="Times New Roman"/>
              </a:rPr>
              <a:t>региональную</a:t>
            </a:r>
            <a:r>
              <a:rPr sz="3000" b="0" spc="-95" dirty="0">
                <a:latin typeface="Times New Roman"/>
                <a:cs typeface="Times New Roman"/>
              </a:rPr>
              <a:t> </a:t>
            </a:r>
            <a:r>
              <a:rPr sz="3000" b="0" spc="-10" dirty="0">
                <a:latin typeface="Times New Roman"/>
                <a:cs typeface="Times New Roman"/>
              </a:rPr>
              <a:t>информационную </a:t>
            </a:r>
            <a:r>
              <a:rPr sz="3000" b="0" dirty="0">
                <a:latin typeface="Times New Roman"/>
                <a:cs typeface="Times New Roman"/>
              </a:rPr>
              <a:t>систему</a:t>
            </a:r>
            <a:r>
              <a:rPr sz="3000" b="0" spc="-40" dirty="0">
                <a:latin typeface="Times New Roman"/>
                <a:cs typeface="Times New Roman"/>
              </a:rPr>
              <a:t> </a:t>
            </a:r>
            <a:r>
              <a:rPr sz="3000" b="0" dirty="0">
                <a:latin typeface="Times New Roman"/>
                <a:cs typeface="Times New Roman"/>
              </a:rPr>
              <a:t>образования</a:t>
            </a:r>
            <a:r>
              <a:rPr sz="3000" b="0" spc="-65" dirty="0">
                <a:latin typeface="Times New Roman"/>
                <a:cs typeface="Times New Roman"/>
              </a:rPr>
              <a:t> </a:t>
            </a:r>
            <a:r>
              <a:rPr sz="3000" b="0" dirty="0">
                <a:latin typeface="Times New Roman"/>
                <a:cs typeface="Times New Roman"/>
              </a:rPr>
              <a:t>региона</a:t>
            </a:r>
            <a:r>
              <a:rPr sz="3000" b="0" spc="-40" dirty="0">
                <a:latin typeface="Times New Roman"/>
                <a:cs typeface="Times New Roman"/>
              </a:rPr>
              <a:t> </a:t>
            </a:r>
            <a:r>
              <a:rPr sz="3000" b="0" dirty="0">
                <a:latin typeface="Times New Roman"/>
                <a:cs typeface="Times New Roman"/>
              </a:rPr>
              <a:t>по</a:t>
            </a:r>
            <a:r>
              <a:rPr sz="3000" b="0" spc="-65" dirty="0">
                <a:latin typeface="Times New Roman"/>
                <a:cs typeface="Times New Roman"/>
              </a:rPr>
              <a:t> </a:t>
            </a:r>
            <a:r>
              <a:rPr sz="3000" b="0" dirty="0">
                <a:latin typeface="Times New Roman"/>
                <a:cs typeface="Times New Roman"/>
              </a:rPr>
              <a:t>ссылке</a:t>
            </a:r>
            <a:r>
              <a:rPr sz="3000" b="0" spc="-30" dirty="0">
                <a:latin typeface="Times New Roman"/>
                <a:cs typeface="Times New Roman"/>
              </a:rPr>
              <a:t> </a:t>
            </a:r>
            <a:r>
              <a:rPr sz="3000" b="0" spc="-10" dirty="0">
                <a:latin typeface="Times New Roman"/>
                <a:cs typeface="Times New Roman"/>
              </a:rPr>
              <a:t>(ЕРИСОКО):</a:t>
            </a:r>
            <a:endParaRPr sz="3000">
              <a:latin typeface="Times New Roman"/>
              <a:cs typeface="Times New Roman"/>
            </a:endParaRPr>
          </a:p>
          <a:p>
            <a:pPr marL="2341245" marR="2333625" indent="478790">
              <a:lnSpc>
                <a:spcPct val="100000"/>
              </a:lnSpc>
              <a:spcBef>
                <a:spcPts val="5"/>
              </a:spcBef>
            </a:pPr>
            <a:r>
              <a:rPr sz="3000" b="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https://one.43edu.ru</a:t>
            </a:r>
            <a:r>
              <a:rPr sz="3000" b="0" spc="-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000" b="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https://statements.43edu.ru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5900" y="3555872"/>
            <a:ext cx="8785860" cy="2312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315" indent="-221615">
              <a:lnSpc>
                <a:spcPct val="100000"/>
              </a:lnSpc>
              <a:spcBef>
                <a:spcPts val="100"/>
              </a:spcBef>
              <a:buChar char="-"/>
              <a:tabLst>
                <a:tab pos="234315" algn="l"/>
              </a:tabLst>
            </a:pPr>
            <a:r>
              <a:rPr sz="3000" dirty="0">
                <a:latin typeface="Times New Roman"/>
                <a:cs typeface="Times New Roman"/>
              </a:rPr>
              <a:t>через</a:t>
            </a:r>
            <a:r>
              <a:rPr sz="3000" spc="-9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портал</a:t>
            </a:r>
            <a:r>
              <a:rPr sz="3000" spc="-9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госуслуг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0"/>
              </a:spcBef>
              <a:buFont typeface="Times New Roman"/>
              <a:buChar char="-"/>
            </a:pPr>
            <a:endParaRPr sz="3000">
              <a:latin typeface="Times New Roman"/>
              <a:cs typeface="Times New Roman"/>
            </a:endParaRPr>
          </a:p>
          <a:p>
            <a:pPr marL="234315" indent="-221615">
              <a:lnSpc>
                <a:spcPct val="100000"/>
              </a:lnSpc>
              <a:buChar char="-"/>
              <a:tabLst>
                <a:tab pos="234315" algn="l"/>
              </a:tabLst>
            </a:pPr>
            <a:r>
              <a:rPr sz="3000" dirty="0">
                <a:latin typeface="Times New Roman"/>
                <a:cs typeface="Times New Roman"/>
              </a:rPr>
              <a:t>через</a:t>
            </a:r>
            <a:r>
              <a:rPr sz="3000" spc="-5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операторов</a:t>
            </a:r>
            <a:r>
              <a:rPr sz="3000" spc="-7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почтовой</a:t>
            </a:r>
            <a:r>
              <a:rPr sz="3000" spc="-8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связи</a:t>
            </a:r>
            <a:r>
              <a:rPr sz="3000" spc="-7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заказным</a:t>
            </a:r>
            <a:r>
              <a:rPr sz="3000" spc="-4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письмом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0"/>
              </a:spcBef>
              <a:buFont typeface="Times New Roman"/>
              <a:buChar char="-"/>
            </a:pPr>
            <a:endParaRPr sz="3000">
              <a:latin typeface="Times New Roman"/>
              <a:cs typeface="Times New Roman"/>
            </a:endParaRPr>
          </a:p>
          <a:p>
            <a:pPr marL="234315" indent="-221615">
              <a:lnSpc>
                <a:spcPct val="100000"/>
              </a:lnSpc>
              <a:buChar char="-"/>
              <a:tabLst>
                <a:tab pos="234315" algn="l"/>
              </a:tabLst>
            </a:pPr>
            <a:r>
              <a:rPr sz="3000" dirty="0">
                <a:latin typeface="Times New Roman"/>
                <a:cs typeface="Times New Roman"/>
              </a:rPr>
              <a:t>лично</a:t>
            </a:r>
            <a:r>
              <a:rPr sz="3000" spc="-2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в</a:t>
            </a:r>
            <a:r>
              <a:rPr sz="3000" spc="-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общеобразовательную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организацию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53845" marR="5080" indent="-1521460">
              <a:lnSpc>
                <a:spcPct val="100000"/>
              </a:lnSpc>
              <a:spcBef>
                <a:spcPts val="95"/>
              </a:spcBef>
            </a:pPr>
            <a:r>
              <a:rPr sz="4000" spc="-30" dirty="0"/>
              <a:t>Апробация</a:t>
            </a:r>
            <a:r>
              <a:rPr sz="4000" spc="-155" dirty="0"/>
              <a:t> </a:t>
            </a:r>
            <a:r>
              <a:rPr sz="4000" spc="-25" dirty="0"/>
              <a:t>электронных</a:t>
            </a:r>
            <a:r>
              <a:rPr sz="4000" spc="-160" dirty="0"/>
              <a:t> </a:t>
            </a:r>
            <a:r>
              <a:rPr sz="4000" spc="-10" dirty="0"/>
              <a:t>систем </a:t>
            </a:r>
            <a:r>
              <a:rPr sz="4000" spc="-25" dirty="0"/>
              <a:t>подачи</a:t>
            </a:r>
            <a:r>
              <a:rPr sz="4000" spc="-195" dirty="0"/>
              <a:t> </a:t>
            </a:r>
            <a:r>
              <a:rPr sz="4000" spc="-10" dirty="0"/>
              <a:t>заявлений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752345" y="6003747"/>
            <a:ext cx="565594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dirty="0">
                <a:latin typeface="Calibri"/>
                <a:cs typeface="Calibri"/>
              </a:rPr>
              <a:t>Кабинет</a:t>
            </a:r>
            <a:r>
              <a:rPr sz="2200" b="1" spc="-5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№</a:t>
            </a:r>
            <a:r>
              <a:rPr sz="2200" b="1" spc="-11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12,</a:t>
            </a:r>
            <a:r>
              <a:rPr sz="2200" b="1" spc="-114" dirty="0">
                <a:latin typeface="Calibri"/>
                <a:cs typeface="Calibri"/>
              </a:rPr>
              <a:t> </a:t>
            </a:r>
            <a:r>
              <a:rPr sz="2200" b="1" spc="-20" dirty="0">
                <a:latin typeface="Calibri"/>
                <a:cs typeface="Calibri"/>
              </a:rPr>
              <a:t>Никулкин</a:t>
            </a:r>
            <a:r>
              <a:rPr sz="2200" b="1" spc="-70" dirty="0">
                <a:latin typeface="Calibri"/>
                <a:cs typeface="Calibri"/>
              </a:rPr>
              <a:t> </a:t>
            </a:r>
            <a:r>
              <a:rPr sz="2200" b="1" spc="-20" dirty="0">
                <a:latin typeface="Calibri"/>
                <a:cs typeface="Calibri"/>
              </a:rPr>
              <a:t>Николай</a:t>
            </a:r>
            <a:r>
              <a:rPr sz="2200" b="1" spc="-4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Николаевич</a:t>
            </a:r>
            <a:endParaRPr sz="2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4650" y="4641850"/>
          <a:ext cx="8215630" cy="11550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98240"/>
                <a:gridCol w="4517390"/>
              </a:tblGrid>
              <a:tr h="384810">
                <a:tc>
                  <a:txBody>
                    <a:bodyPr/>
                    <a:lstStyle/>
                    <a:p>
                      <a:pPr marL="457834" algn="ctr">
                        <a:lnSpc>
                          <a:spcPts val="2600"/>
                        </a:lnSpc>
                      </a:pPr>
                      <a:r>
                        <a:rPr sz="2200" dirty="0">
                          <a:latin typeface="Calibri"/>
                          <a:cs typeface="Calibri"/>
                        </a:rPr>
                        <a:t>Дни</a:t>
                      </a:r>
                      <a:r>
                        <a:rPr sz="2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недели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2915" algn="ctr">
                        <a:lnSpc>
                          <a:spcPts val="2600"/>
                        </a:lnSpc>
                      </a:pPr>
                      <a:r>
                        <a:rPr sz="2200" spc="-10" dirty="0">
                          <a:latin typeface="Calibri"/>
                          <a:cs typeface="Calibri"/>
                        </a:rPr>
                        <a:t>Время</a:t>
                      </a:r>
                      <a:r>
                        <a:rPr sz="22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работы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5445">
                <a:tc>
                  <a:txBody>
                    <a:bodyPr/>
                    <a:lstStyle/>
                    <a:p>
                      <a:pPr marL="524510">
                        <a:lnSpc>
                          <a:spcPts val="2605"/>
                        </a:lnSpc>
                      </a:pPr>
                      <a:r>
                        <a:rPr sz="2200" spc="-10" dirty="0">
                          <a:latin typeface="Calibri"/>
                          <a:cs typeface="Calibri"/>
                        </a:rPr>
                        <a:t>понедельник</a:t>
                      </a:r>
                      <a:r>
                        <a:rPr sz="22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22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пятница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4510">
                        <a:lnSpc>
                          <a:spcPts val="2605"/>
                        </a:lnSpc>
                      </a:pPr>
                      <a:r>
                        <a:rPr sz="2200" dirty="0">
                          <a:latin typeface="Calibri"/>
                          <a:cs typeface="Calibri"/>
                        </a:rPr>
                        <a:t>09.00</a:t>
                      </a:r>
                      <a:r>
                        <a:rPr sz="22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22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20" dirty="0">
                          <a:latin typeface="Calibri"/>
                          <a:cs typeface="Calibri"/>
                        </a:rPr>
                        <a:t>15.00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4810">
                <a:tc>
                  <a:txBody>
                    <a:bodyPr/>
                    <a:lstStyle/>
                    <a:p>
                      <a:pPr marL="524510">
                        <a:lnSpc>
                          <a:spcPts val="2605"/>
                        </a:lnSpc>
                      </a:pPr>
                      <a:r>
                        <a:rPr sz="2200" spc="-10" dirty="0">
                          <a:latin typeface="Calibri"/>
                          <a:cs typeface="Calibri"/>
                        </a:rPr>
                        <a:t>суббота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4510">
                        <a:lnSpc>
                          <a:spcPts val="2605"/>
                        </a:lnSpc>
                      </a:pPr>
                      <a:r>
                        <a:rPr sz="2200" dirty="0">
                          <a:latin typeface="Calibri"/>
                          <a:cs typeface="Calibri"/>
                        </a:rPr>
                        <a:t>08.00</a:t>
                      </a:r>
                      <a:r>
                        <a:rPr sz="22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22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20" dirty="0">
                          <a:latin typeface="Calibri"/>
                          <a:cs typeface="Calibri"/>
                        </a:rPr>
                        <a:t>13.00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38099" y="1497279"/>
            <a:ext cx="8075930" cy="29546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140970" algn="ctr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Calibri"/>
                <a:cs typeface="Calibri"/>
              </a:rPr>
              <a:t>системы</a:t>
            </a:r>
            <a:r>
              <a:rPr sz="3200" spc="-1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ЕРИСО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КО</a:t>
            </a:r>
            <a:r>
              <a:rPr sz="3200">
                <a:latin typeface="Calibri"/>
                <a:cs typeface="Calibri"/>
              </a:rPr>
              <a:t>:</a:t>
            </a:r>
            <a:r>
              <a:rPr sz="3200" spc="220">
                <a:latin typeface="Calibri"/>
                <a:cs typeface="Calibri"/>
              </a:rPr>
              <a:t> </a:t>
            </a:r>
            <a:r>
              <a:rPr sz="3200" smtClean="0">
                <a:latin typeface="Calibri"/>
                <a:cs typeface="Calibri"/>
              </a:rPr>
              <a:t>1</a:t>
            </a:r>
            <a:r>
              <a:rPr lang="ru-RU" sz="3200" dirty="0" smtClean="0">
                <a:latin typeface="Calibri"/>
                <a:cs typeface="Calibri"/>
              </a:rPr>
              <a:t>7</a:t>
            </a:r>
            <a:r>
              <a:rPr sz="3200" spc="-25" smtClean="0">
                <a:latin typeface="Calibri"/>
                <a:cs typeface="Calibri"/>
              </a:rPr>
              <a:t> </a:t>
            </a:r>
            <a:r>
              <a:rPr sz="3200">
                <a:latin typeface="Calibri"/>
                <a:cs typeface="Calibri"/>
              </a:rPr>
              <a:t>–</a:t>
            </a:r>
            <a:r>
              <a:rPr sz="3200" spc="-20">
                <a:latin typeface="Calibri"/>
                <a:cs typeface="Calibri"/>
              </a:rPr>
              <a:t> </a:t>
            </a:r>
            <a:r>
              <a:rPr sz="3200" smtClean="0">
                <a:latin typeface="Calibri"/>
                <a:cs typeface="Calibri"/>
              </a:rPr>
              <a:t>2</a:t>
            </a:r>
            <a:r>
              <a:rPr lang="ru-RU" sz="3200" dirty="0" smtClean="0">
                <a:latin typeface="Calibri"/>
                <a:cs typeface="Calibri"/>
              </a:rPr>
              <a:t>3</a:t>
            </a:r>
            <a:r>
              <a:rPr sz="3200" spc="-25" smtClean="0">
                <a:latin typeface="Calibri"/>
                <a:cs typeface="Calibri"/>
              </a:rPr>
              <a:t> </a:t>
            </a:r>
            <a:r>
              <a:rPr sz="3200">
                <a:latin typeface="Calibri"/>
                <a:cs typeface="Calibri"/>
              </a:rPr>
              <a:t>марта</a:t>
            </a:r>
            <a:r>
              <a:rPr sz="3200" spc="-45">
                <a:latin typeface="Calibri"/>
                <a:cs typeface="Calibri"/>
              </a:rPr>
              <a:t> </a:t>
            </a:r>
            <a:r>
              <a:rPr sz="3200" smtClean="0">
                <a:latin typeface="Calibri"/>
                <a:cs typeface="Calibri"/>
              </a:rPr>
              <a:t>202</a:t>
            </a:r>
            <a:r>
              <a:rPr lang="ru-RU" sz="3200" dirty="0" smtClean="0">
                <a:latin typeface="Calibri"/>
                <a:cs typeface="Calibri"/>
              </a:rPr>
              <a:t>5</a:t>
            </a:r>
            <a:r>
              <a:rPr sz="3200" spc="-30" smtClean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года</a:t>
            </a:r>
            <a:endParaRPr sz="3200">
              <a:latin typeface="Calibri"/>
              <a:cs typeface="Calibri"/>
            </a:endParaRPr>
          </a:p>
          <a:p>
            <a:pPr marR="76835" algn="ctr">
              <a:lnSpc>
                <a:spcPct val="100000"/>
              </a:lnSpc>
              <a:spcBef>
                <a:spcPts val="2620"/>
              </a:spcBef>
            </a:pPr>
            <a:r>
              <a:rPr sz="28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30</a:t>
            </a:r>
            <a:r>
              <a:rPr sz="2800" u="sng" spc="-10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марта</a:t>
            </a:r>
            <a:r>
              <a:rPr sz="2800" u="sng" spc="-1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–</a:t>
            </a:r>
            <a:r>
              <a:rPr sz="2800" u="sng" spc="-8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удаление</a:t>
            </a:r>
            <a:r>
              <a:rPr sz="2800" u="sng" spc="-9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пробных</a:t>
            </a:r>
            <a:r>
              <a:rPr sz="2800" u="sng" spc="-4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заявлений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140"/>
              </a:spcBef>
            </a:pPr>
            <a:endParaRPr sz="2800">
              <a:latin typeface="Calibri"/>
              <a:cs typeface="Calibri"/>
            </a:endParaRPr>
          </a:p>
          <a:p>
            <a:pPr marL="2769870" marR="5080" indent="-2757805">
              <a:lnSpc>
                <a:spcPct val="100000"/>
              </a:lnSpc>
            </a:pPr>
            <a:r>
              <a:rPr sz="3200" b="1" dirty="0">
                <a:latin typeface="Calibri"/>
                <a:cs typeface="Calibri"/>
              </a:rPr>
              <a:t>Дата</a:t>
            </a:r>
            <a:r>
              <a:rPr sz="3200" b="1" spc="-17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и</a:t>
            </a:r>
            <a:r>
              <a:rPr sz="3200" b="1" spc="-114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время</a:t>
            </a:r>
            <a:r>
              <a:rPr sz="3200" b="1" spc="-9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подачи</a:t>
            </a:r>
            <a:r>
              <a:rPr sz="3200" b="1" spc="-14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электронных</a:t>
            </a:r>
            <a:r>
              <a:rPr sz="3200" b="1" spc="-10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заявлений </a:t>
            </a:r>
            <a:r>
              <a:rPr sz="3200" b="1" dirty="0">
                <a:latin typeface="Calibri"/>
                <a:cs typeface="Calibri"/>
              </a:rPr>
              <a:t>лично</a:t>
            </a:r>
            <a:r>
              <a:rPr sz="3200" b="1" spc="-10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в</a:t>
            </a:r>
            <a:r>
              <a:rPr sz="3200" b="1" spc="-9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школу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3054" y="242442"/>
            <a:ext cx="49764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Times New Roman"/>
                <a:cs typeface="Times New Roman"/>
              </a:rPr>
              <a:t>Внеочередной</a:t>
            </a:r>
            <a:r>
              <a:rPr sz="2800" spc="-1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порядок</a:t>
            </a:r>
            <a:r>
              <a:rPr sz="2800" spc="-16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приема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6387" y="679831"/>
            <a:ext cx="8258175" cy="5335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19050" algn="ctr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/>
                <a:cs typeface="Times New Roman"/>
              </a:rPr>
              <a:t>(пункт</a:t>
            </a:r>
            <a:r>
              <a:rPr sz="2000" b="1" spc="-5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9(1)</a:t>
            </a:r>
            <a:r>
              <a:rPr sz="2000" b="1" spc="-3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Порядка</a:t>
            </a:r>
            <a:r>
              <a:rPr sz="2000" b="1" spc="-3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приема)</a:t>
            </a:r>
            <a:endParaRPr sz="2000">
              <a:latin typeface="Times New Roman"/>
              <a:cs typeface="Times New Roman"/>
            </a:endParaRPr>
          </a:p>
          <a:p>
            <a:pPr marL="134620" marR="90805" algn="ctr">
              <a:lnSpc>
                <a:spcPct val="100000"/>
              </a:lnSpc>
            </a:pPr>
            <a:r>
              <a:rPr sz="2000" b="1" dirty="0">
                <a:latin typeface="Times New Roman"/>
                <a:cs typeface="Times New Roman"/>
              </a:rPr>
              <a:t>Изменения</a:t>
            </a:r>
            <a:r>
              <a:rPr sz="2000" b="1" spc="-3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в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статье</a:t>
            </a:r>
            <a:r>
              <a:rPr sz="2000" b="1" spc="1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28.1</a:t>
            </a:r>
            <a:r>
              <a:rPr sz="2000" b="1" spc="-2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№226-</a:t>
            </a:r>
            <a:r>
              <a:rPr sz="2000" b="1" dirty="0">
                <a:latin typeface="Times New Roman"/>
                <a:cs typeface="Times New Roman"/>
              </a:rPr>
              <a:t>ФЗ</a:t>
            </a:r>
            <a:r>
              <a:rPr sz="2000" b="1" spc="-6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«О</a:t>
            </a:r>
            <a:r>
              <a:rPr sz="2000" b="1" spc="-2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войсках</a:t>
            </a:r>
            <a:r>
              <a:rPr sz="2000" b="1" spc="-3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национальной</a:t>
            </a:r>
            <a:r>
              <a:rPr sz="2000" b="1" spc="-4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гвардии </a:t>
            </a:r>
            <a:r>
              <a:rPr sz="2000" b="1" dirty="0">
                <a:latin typeface="Times New Roman"/>
                <a:cs typeface="Times New Roman"/>
              </a:rPr>
              <a:t>Российской</a:t>
            </a:r>
            <a:r>
              <a:rPr sz="2000" b="1" spc="-7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Федерации»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2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Во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внеочередном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порядке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предоставляются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места:</a:t>
            </a:r>
            <a:endParaRPr sz="2400">
              <a:latin typeface="Times New Roman"/>
              <a:cs typeface="Times New Roman"/>
            </a:endParaRPr>
          </a:p>
          <a:p>
            <a:pPr marL="189865" indent="-177165" algn="just">
              <a:lnSpc>
                <a:spcPct val="100000"/>
              </a:lnSpc>
              <a:buChar char="-"/>
              <a:tabLst>
                <a:tab pos="189865" algn="l"/>
              </a:tabLst>
            </a:pPr>
            <a:r>
              <a:rPr sz="2400" dirty="0">
                <a:latin typeface="Times New Roman"/>
                <a:cs typeface="Times New Roman"/>
              </a:rPr>
              <a:t>детям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сотрудников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войск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национальной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гвардии,</a:t>
            </a:r>
            <a:endParaRPr sz="2400">
              <a:latin typeface="Times New Roman"/>
              <a:cs typeface="Times New Roman"/>
            </a:endParaRPr>
          </a:p>
          <a:p>
            <a:pPr marL="12700" marR="5080" indent="261620" algn="just">
              <a:lnSpc>
                <a:spcPct val="100000"/>
              </a:lnSpc>
              <a:buChar char="-"/>
              <a:tabLst>
                <a:tab pos="274320" algn="l"/>
              </a:tabLst>
            </a:pPr>
            <a:r>
              <a:rPr sz="2400" dirty="0">
                <a:latin typeface="Times New Roman"/>
                <a:cs typeface="Times New Roman"/>
              </a:rPr>
              <a:t>детям</a:t>
            </a:r>
            <a:r>
              <a:rPr sz="2400" spc="5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военнослужащих</a:t>
            </a:r>
            <a:r>
              <a:rPr sz="2400" spc="5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5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детям</a:t>
            </a:r>
            <a:r>
              <a:rPr sz="2400" spc="5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граждан,</a:t>
            </a:r>
            <a:r>
              <a:rPr sz="2400" spc="5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пребывавших</a:t>
            </a:r>
            <a:r>
              <a:rPr sz="2400" spc="5" dirty="0">
                <a:latin typeface="Times New Roman"/>
                <a:cs typeface="Times New Roman"/>
              </a:rPr>
              <a:t>  </a:t>
            </a:r>
            <a:r>
              <a:rPr sz="2400" spc="-50" dirty="0">
                <a:latin typeface="Times New Roman"/>
                <a:cs typeface="Times New Roman"/>
              </a:rPr>
              <a:t>в </a:t>
            </a:r>
            <a:r>
              <a:rPr sz="2400" dirty="0">
                <a:latin typeface="Times New Roman"/>
                <a:cs typeface="Times New Roman"/>
              </a:rPr>
              <a:t>добровольческих</a:t>
            </a:r>
            <a:r>
              <a:rPr sz="2400" spc="2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формированиях,</a:t>
            </a:r>
            <a:r>
              <a:rPr sz="2400" spc="254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погибших</a:t>
            </a:r>
            <a:r>
              <a:rPr sz="2400" b="1" spc="24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(умерших)</a:t>
            </a:r>
            <a:r>
              <a:rPr sz="2400" b="1" spc="240" dirty="0">
                <a:latin typeface="Times New Roman"/>
                <a:cs typeface="Times New Roman"/>
              </a:rPr>
              <a:t> </a:t>
            </a:r>
            <a:r>
              <a:rPr sz="2400" b="1" spc="-25" dirty="0">
                <a:latin typeface="Times New Roman"/>
                <a:cs typeface="Times New Roman"/>
              </a:rPr>
              <a:t>при </a:t>
            </a:r>
            <a:r>
              <a:rPr sz="2400" b="1" dirty="0">
                <a:latin typeface="Times New Roman"/>
                <a:cs typeface="Times New Roman"/>
              </a:rPr>
              <a:t>выполнении</a:t>
            </a:r>
            <a:r>
              <a:rPr sz="2400" b="1" spc="25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задач</a:t>
            </a:r>
            <a:r>
              <a:rPr sz="2400" b="1" spc="23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в</a:t>
            </a:r>
            <a:r>
              <a:rPr sz="2400" b="1" spc="24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специальной</a:t>
            </a:r>
            <a:r>
              <a:rPr sz="2400" b="1" spc="24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военной</a:t>
            </a:r>
            <a:r>
              <a:rPr sz="2400" b="1" spc="24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операции</a:t>
            </a:r>
            <a:r>
              <a:rPr sz="2400" b="1" spc="24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либо </a:t>
            </a:r>
            <a:r>
              <a:rPr sz="2400" dirty="0">
                <a:latin typeface="Times New Roman"/>
                <a:cs typeface="Times New Roman"/>
              </a:rPr>
              <a:t>позднее</a:t>
            </a:r>
            <a:r>
              <a:rPr sz="2400" spc="3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указанного</a:t>
            </a:r>
            <a:r>
              <a:rPr sz="2400" spc="3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периода,</a:t>
            </a:r>
            <a:r>
              <a:rPr sz="2400" spc="3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но</a:t>
            </a:r>
            <a:r>
              <a:rPr sz="2400" spc="3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вследствие</a:t>
            </a:r>
            <a:r>
              <a:rPr sz="2400" spc="3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увечья</a:t>
            </a:r>
            <a:r>
              <a:rPr sz="2400" spc="3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(ранения, </a:t>
            </a:r>
            <a:r>
              <a:rPr sz="2400" dirty="0">
                <a:latin typeface="Times New Roman"/>
                <a:cs typeface="Times New Roman"/>
              </a:rPr>
              <a:t>травмы,</a:t>
            </a:r>
            <a:r>
              <a:rPr sz="2400" spc="250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контузии)</a:t>
            </a:r>
            <a:r>
              <a:rPr sz="2400" spc="254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или</a:t>
            </a:r>
            <a:r>
              <a:rPr sz="2400" spc="254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заболевания,</a:t>
            </a:r>
            <a:r>
              <a:rPr sz="2400" spc="254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полученных</a:t>
            </a:r>
            <a:r>
              <a:rPr sz="2400" spc="254" dirty="0">
                <a:latin typeface="Times New Roman"/>
                <a:cs typeface="Times New Roman"/>
              </a:rPr>
              <a:t>   </a:t>
            </a:r>
            <a:r>
              <a:rPr sz="2400" spc="-25" dirty="0">
                <a:latin typeface="Times New Roman"/>
                <a:cs typeface="Times New Roman"/>
              </a:rPr>
              <a:t>при </a:t>
            </a:r>
            <a:r>
              <a:rPr sz="2400" dirty="0">
                <a:latin typeface="Times New Roman"/>
                <a:cs typeface="Times New Roman"/>
              </a:rPr>
              <a:t>выполнении</a:t>
            </a:r>
            <a:r>
              <a:rPr sz="2400" spc="5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задач</a:t>
            </a:r>
            <a:r>
              <a:rPr sz="2400" spc="5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5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ходе</a:t>
            </a:r>
            <a:r>
              <a:rPr sz="2400" spc="5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проведения</a:t>
            </a:r>
            <a:r>
              <a:rPr sz="2400" spc="5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специальной</a:t>
            </a:r>
            <a:r>
              <a:rPr sz="2400" spc="5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военной </a:t>
            </a:r>
            <a:r>
              <a:rPr sz="2400" dirty="0">
                <a:latin typeface="Times New Roman"/>
                <a:cs typeface="Times New Roman"/>
              </a:rPr>
              <a:t>операции,</a:t>
            </a:r>
            <a:r>
              <a:rPr sz="2400" spc="500" dirty="0">
                <a:latin typeface="Times New Roman"/>
                <a:cs typeface="Times New Roman"/>
              </a:rPr>
              <a:t>   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505" dirty="0">
                <a:latin typeface="Times New Roman"/>
                <a:cs typeface="Times New Roman"/>
              </a:rPr>
              <a:t>    </a:t>
            </a:r>
            <a:r>
              <a:rPr sz="2400" dirty="0">
                <a:latin typeface="Times New Roman"/>
                <a:cs typeface="Times New Roman"/>
              </a:rPr>
              <a:t>государственных</a:t>
            </a:r>
            <a:r>
              <a:rPr sz="2400" spc="495" dirty="0">
                <a:latin typeface="Times New Roman"/>
                <a:cs typeface="Times New Roman"/>
              </a:rPr>
              <a:t>   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505" dirty="0">
                <a:latin typeface="Times New Roman"/>
                <a:cs typeface="Times New Roman"/>
              </a:rPr>
              <a:t>    </a:t>
            </a:r>
            <a:r>
              <a:rPr sz="2400" spc="-10" dirty="0">
                <a:latin typeface="Times New Roman"/>
                <a:cs typeface="Times New Roman"/>
              </a:rPr>
              <a:t>муниципальных </a:t>
            </a:r>
            <a:r>
              <a:rPr sz="2400" dirty="0">
                <a:latin typeface="Times New Roman"/>
                <a:cs typeface="Times New Roman"/>
              </a:rPr>
              <a:t>общеобразовательных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организациях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по</a:t>
            </a:r>
            <a:r>
              <a:rPr sz="2400" b="1" spc="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месту</a:t>
            </a:r>
            <a:r>
              <a:rPr sz="2400" b="1" spc="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жительства</a:t>
            </a:r>
            <a:r>
              <a:rPr sz="2400" b="1" spc="90" dirty="0">
                <a:latin typeface="Times New Roman"/>
                <a:cs typeface="Times New Roman"/>
              </a:rPr>
              <a:t> </a:t>
            </a:r>
            <a:r>
              <a:rPr sz="2400" b="1" spc="-25" dirty="0">
                <a:latin typeface="Times New Roman"/>
                <a:cs typeface="Times New Roman"/>
              </a:rPr>
              <a:t>их </a:t>
            </a:r>
            <a:r>
              <a:rPr sz="2400" b="1" spc="-10" dirty="0">
                <a:latin typeface="Times New Roman"/>
                <a:cs typeface="Times New Roman"/>
              </a:rPr>
              <a:t>семей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1451</Words>
  <Application>Microsoft Office PowerPoint</Application>
  <PresentationFormat>Экран (4:3)</PresentationFormat>
  <Paragraphs>244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Правила приема в 1 класс МОАУ СОШ с УИОП № 37 . Кирова</vt:lpstr>
      <vt:lpstr>Федеральные нормативные правовые документы</vt:lpstr>
      <vt:lpstr>Региональные, муниципальные документы</vt:lpstr>
      <vt:lpstr>Численность 1 –х классов в МОАУ СОШ с УИОП № 3 г. Кирова 2024 – 2025 учебном году:</vt:lpstr>
      <vt:lpstr>Территория микрорайона, закрепленная за МОАУ СОШ с УИОП № 37 г. Кирова (утверждена постановлением администрации г. Кирова № 589-П от 03.03.2025)</vt:lpstr>
      <vt:lpstr>Прием в первые классы 2025-2026 уч.год</vt:lpstr>
      <vt:lpstr>-через единую региональную информационную систему образования региона по ссылке (ЕРИСОКО): https://one.43edu.ru https://statements.43edu.ru</vt:lpstr>
      <vt:lpstr>Апробация электронных систем подачи заявлений</vt:lpstr>
      <vt:lpstr>Внеочередной порядок приема</vt:lpstr>
      <vt:lpstr>Первоочередной порядок приема (п.10 Порядка приема)</vt:lpstr>
      <vt:lpstr>Первоочередной порядок приема (п.10 Порядка приема)</vt:lpstr>
      <vt:lpstr>Первоочередной порядок приема (дополнительная мера социальной поддержки)</vt:lpstr>
      <vt:lpstr>Первоочередной порядок приема (дополнительная мера социальной поддержки)</vt:lpstr>
      <vt:lpstr>(п.12 Порядка приема)</vt:lpstr>
      <vt:lpstr>Пакет документов для зачисления в 1 класс</vt:lpstr>
      <vt:lpstr>Подтверждающий пакет документов принимает секретарь школы:</vt:lpstr>
      <vt:lpstr>Прием бумажного пакета документов</vt:lpstr>
      <vt:lpstr>Телефоны горячей линии технической поддержки для родителей: 8-922-949-99-54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Гульнара</dc:creator>
  <cp:lastModifiedBy>Пользователь Windows</cp:lastModifiedBy>
  <cp:revision>1</cp:revision>
  <dcterms:created xsi:type="dcterms:W3CDTF">2025-03-05T12:59:05Z</dcterms:created>
  <dcterms:modified xsi:type="dcterms:W3CDTF">2025-03-05T13:02:32Z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2024-03-22T00:00:00Z</vt:filetime>
  </property>
  <property fmtid="{D5CDD505-2E9C-101B-9397-08002B2CF9AE}" pid="3" name="Creator">
    <vt:lpwstr>Microsoft® PowerPoint® LTSC</vt:lpwstr>
  </property>
  <property fmtid="{D5CDD505-2E9C-101B-9397-08002B2CF9AE}" pid="4" name="LastSaved">
    <vt:filetime>2025-03-05T00:00:00Z</vt:filetime>
  </property>
  <property fmtid="{D5CDD505-2E9C-101B-9397-08002B2CF9AE}" pid="5" name="Producer">
    <vt:lpwstr>Microsoft® PowerPoint® LTSC</vt:lpwstr>
  </property>
</Properties>
</file>