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9988" y="1725299"/>
            <a:ext cx="7463790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3805" y="150952"/>
            <a:ext cx="7076389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150" y="2736850"/>
            <a:ext cx="7556500" cy="2254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hkola37kirov-r43.gosweb.gosuslugi.ru/glavnoe/priem-v-1-klas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kt_coko@e-kirov.r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ch37@kirovedu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ements.43edu.ru/" TargetMode="External"/><Relationship Id="rId2" Type="http://schemas.openxmlformats.org/officeDocument/2006/relationships/hyperlink" Target="https://one.43edu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68680">
              <a:lnSpc>
                <a:spcPct val="114999"/>
              </a:lnSpc>
              <a:spcBef>
                <a:spcPts val="95"/>
              </a:spcBef>
            </a:pPr>
            <a:r>
              <a:rPr sz="4000" spc="-10" dirty="0">
                <a:solidFill>
                  <a:srgbClr val="0D0D0D"/>
                </a:solidFill>
              </a:rPr>
              <a:t>Правила</a:t>
            </a:r>
            <a:r>
              <a:rPr sz="4000" spc="-14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приема</a:t>
            </a:r>
            <a:r>
              <a:rPr sz="4000" spc="-13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в</a:t>
            </a:r>
            <a:r>
              <a:rPr sz="4000" spc="-160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1</a:t>
            </a:r>
            <a:r>
              <a:rPr sz="4000" spc="-145" dirty="0">
                <a:solidFill>
                  <a:srgbClr val="0D0D0D"/>
                </a:solidFill>
              </a:rPr>
              <a:t> </a:t>
            </a:r>
            <a:r>
              <a:rPr sz="4000" spc="-10" dirty="0">
                <a:solidFill>
                  <a:srgbClr val="0D0D0D"/>
                </a:solidFill>
              </a:rPr>
              <a:t>класс </a:t>
            </a:r>
            <a:r>
              <a:rPr sz="4000" spc="-55" dirty="0">
                <a:solidFill>
                  <a:srgbClr val="0D0D0D"/>
                </a:solidFill>
              </a:rPr>
              <a:t>МОАУ</a:t>
            </a:r>
            <a:r>
              <a:rPr sz="4000" spc="-15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СОШ</a:t>
            </a:r>
            <a:r>
              <a:rPr sz="4000" spc="-90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с</a:t>
            </a:r>
            <a:r>
              <a:rPr sz="4000" spc="-90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УИОП</a:t>
            </a:r>
            <a:r>
              <a:rPr sz="4000" spc="-6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№</a:t>
            </a:r>
            <a:r>
              <a:rPr sz="4000" spc="-8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37</a:t>
            </a:r>
            <a:r>
              <a:rPr sz="4000" spc="-95" dirty="0">
                <a:solidFill>
                  <a:srgbClr val="0D0D0D"/>
                </a:solidFill>
              </a:rPr>
              <a:t> </a:t>
            </a:r>
            <a:r>
              <a:rPr sz="4000" dirty="0">
                <a:solidFill>
                  <a:srgbClr val="0D0D0D"/>
                </a:solidFill>
              </a:rPr>
              <a:t>.</a:t>
            </a:r>
            <a:r>
              <a:rPr sz="4000" spc="-95" dirty="0">
                <a:solidFill>
                  <a:srgbClr val="0D0D0D"/>
                </a:solidFill>
              </a:rPr>
              <a:t> </a:t>
            </a:r>
            <a:r>
              <a:rPr sz="4000" spc="-10" dirty="0">
                <a:solidFill>
                  <a:srgbClr val="0D0D0D"/>
                </a:solidFill>
              </a:rPr>
              <a:t>Кирова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819148" y="3257550"/>
            <a:ext cx="57124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>
                <a:solidFill>
                  <a:srgbClr val="0D0D0D"/>
                </a:solidFill>
                <a:latin typeface="Calibri"/>
                <a:cs typeface="Calibri"/>
              </a:rPr>
              <a:t>в</a:t>
            </a:r>
            <a:r>
              <a:rPr sz="4000" b="1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4000" b="1" spc="-20" smtClean="0">
                <a:solidFill>
                  <a:srgbClr val="0D0D0D"/>
                </a:solidFill>
                <a:latin typeface="Calibri"/>
                <a:cs typeface="Calibri"/>
              </a:rPr>
              <a:t>202</a:t>
            </a:r>
            <a:r>
              <a:rPr lang="ru-RU" sz="4000" b="1" spc="-20" dirty="0" smtClean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r>
              <a:rPr sz="4000" b="1" spc="-20" smtClean="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sz="4000" b="1" smtClean="0">
                <a:solidFill>
                  <a:srgbClr val="0D0D0D"/>
                </a:solidFill>
                <a:latin typeface="Calibri"/>
                <a:cs typeface="Calibri"/>
              </a:rPr>
              <a:t>202</a:t>
            </a:r>
            <a:r>
              <a:rPr lang="ru-RU" sz="4000" b="1" dirty="0" smtClean="0">
                <a:solidFill>
                  <a:srgbClr val="0D0D0D"/>
                </a:solidFill>
                <a:latin typeface="Calibri"/>
                <a:cs typeface="Calibri"/>
              </a:rPr>
              <a:t>6</a:t>
            </a:r>
            <a:r>
              <a:rPr sz="4000" b="1" spc="-135" smtClean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D0D0D"/>
                </a:solidFill>
                <a:latin typeface="Calibri"/>
                <a:cs typeface="Calibri"/>
              </a:rPr>
              <a:t>учебном</a:t>
            </a:r>
            <a:r>
              <a:rPr sz="4000" b="1" spc="-7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4000" b="1" spc="-20" dirty="0">
                <a:solidFill>
                  <a:srgbClr val="0D0D0D"/>
                </a:solidFill>
                <a:latin typeface="Calibri"/>
                <a:cs typeface="Calibri"/>
              </a:rPr>
              <a:t>году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361" y="250062"/>
            <a:ext cx="5380355" cy="87121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907415" marR="5080" indent="-895350">
              <a:lnSpc>
                <a:spcPts val="3300"/>
              </a:lnSpc>
              <a:spcBef>
                <a:spcPts val="254"/>
              </a:spcBef>
            </a:pPr>
            <a:r>
              <a:rPr sz="2800" spc="-10" dirty="0">
                <a:latin typeface="Times New Roman"/>
                <a:cs typeface="Times New Roman"/>
              </a:rPr>
              <a:t>Первоочередной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порядок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 </a:t>
            </a:r>
            <a:r>
              <a:rPr sz="2800" dirty="0">
                <a:latin typeface="Times New Roman"/>
                <a:cs typeface="Times New Roman"/>
              </a:rPr>
              <a:t>(п.10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Порядка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приема)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8450" y="1208024"/>
          <a:ext cx="8353425" cy="5185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/>
                <a:gridCol w="2590800"/>
                <a:gridCol w="2638425"/>
              </a:tblGrid>
              <a:tr h="597535">
                <a:tc gridSpan="3">
                  <a:txBody>
                    <a:bodyPr/>
                    <a:lstStyle/>
                    <a:p>
                      <a:pPr marL="67945">
                        <a:lnSpc>
                          <a:spcPts val="21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8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первоочередное</a:t>
                      </a:r>
                      <a:r>
                        <a:rPr sz="18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предоставление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места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ребенку</a:t>
                      </a:r>
                      <a:r>
                        <a:rPr sz="18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общеобразовательных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организациях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3860">
                <a:tc gridSpan="3">
                  <a:txBody>
                    <a:bodyPr/>
                    <a:lstStyle/>
                    <a:p>
                      <a:pPr algn="ctr">
                        <a:lnSpc>
                          <a:spcPts val="2105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Федеральное законодательство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184015">
                <a:tc>
                  <a:txBody>
                    <a:bodyPr/>
                    <a:lstStyle/>
                    <a:p>
                      <a:pPr marL="67945" marR="63500" algn="just">
                        <a:lnSpc>
                          <a:spcPts val="2280"/>
                        </a:lnSpc>
                        <a:spcBef>
                          <a:spcPts val="15"/>
                        </a:spcBef>
                        <a:tabLst>
                          <a:tab pos="2154555" algn="l"/>
                        </a:tabLst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Военнослужащие (проходящие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военную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7945" marR="60325" algn="just">
                        <a:lnSpc>
                          <a:spcPts val="2280"/>
                        </a:lnSpc>
                        <a:spcBef>
                          <a:spcPts val="5"/>
                        </a:spcBef>
                        <a:tabLst>
                          <a:tab pos="1857375" algn="l"/>
                        </a:tabLst>
                      </a:pPr>
                      <a:r>
                        <a:rPr sz="1900" dirty="0">
                          <a:latin typeface="Times New Roman"/>
                          <a:cs typeface="Times New Roman"/>
                        </a:rPr>
                        <a:t>службу</a:t>
                      </a:r>
                      <a:r>
                        <a:rPr sz="1900" spc="38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900" spc="37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Вооруженных Силах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Российской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Федерации</a:t>
                      </a:r>
                      <a:r>
                        <a:rPr sz="19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9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призыву</a:t>
                      </a:r>
                      <a:r>
                        <a:rPr sz="19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или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контракту)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Военнослужащие,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7945" marR="59055" algn="just">
                        <a:lnSpc>
                          <a:spcPct val="100000"/>
                        </a:lnSpc>
                        <a:tabLst>
                          <a:tab pos="2418715" algn="l"/>
                        </a:tabLst>
                      </a:pPr>
                      <a:r>
                        <a:rPr sz="1900" dirty="0">
                          <a:latin typeface="Times New Roman"/>
                          <a:cs typeface="Times New Roman"/>
                        </a:rPr>
                        <a:t>призванные</a:t>
                      </a:r>
                      <a:r>
                        <a:rPr sz="1900" spc="34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900" spc="34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военную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службу</a:t>
                      </a:r>
                      <a:r>
                        <a:rPr sz="1900" spc="25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900" spc="24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мобилизации,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проходящие</a:t>
                      </a:r>
                      <a:r>
                        <a:rPr sz="1900" spc="34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службу</a:t>
                      </a:r>
                      <a:r>
                        <a:rPr sz="1900" spc="34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9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Вооруженных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Силах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r>
                        <a:rPr sz="1900" spc="29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Федерации</a:t>
                      </a:r>
                      <a:r>
                        <a:rPr sz="1900" spc="2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контракту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 marR="60960">
                        <a:lnSpc>
                          <a:spcPts val="2280"/>
                        </a:lnSpc>
                        <a:spcBef>
                          <a:spcPts val="15"/>
                        </a:spcBef>
                        <a:tabLst>
                          <a:tab pos="1954530" algn="l"/>
                        </a:tabLst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Федеральный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закон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9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27.05.1998</a:t>
                      </a:r>
                      <a:r>
                        <a:rPr sz="19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№</a:t>
                      </a:r>
                      <a:r>
                        <a:rPr sz="19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76-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ФЗ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ts val="2205"/>
                        </a:lnSpc>
                        <a:tabLst>
                          <a:tab pos="1768475" algn="l"/>
                        </a:tabLst>
                      </a:pP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«О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статусе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 marR="573405">
                        <a:lnSpc>
                          <a:spcPct val="100000"/>
                        </a:lnSpc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военнослужащих»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(часть</a:t>
                      </a:r>
                      <a:r>
                        <a:rPr sz="19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6,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ст.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19)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  <a:tabLst>
                          <a:tab pos="803275" algn="l"/>
                          <a:tab pos="2198370" algn="l"/>
                        </a:tabLst>
                      </a:pP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Указ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Президента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РФ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  <a:tabLst>
                          <a:tab pos="513715" algn="l"/>
                          <a:tab pos="1043940" algn="l"/>
                          <a:tab pos="1437640" algn="l"/>
                        </a:tabLst>
                      </a:pPr>
                      <a:r>
                        <a:rPr sz="1900" spc="-50" dirty="0">
                          <a:latin typeface="Times New Roman"/>
                          <a:cs typeface="Times New Roman"/>
                        </a:rPr>
                        <a:t>№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647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21.09.2022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 marR="60960">
                        <a:lnSpc>
                          <a:spcPct val="100000"/>
                        </a:lnSpc>
                        <a:tabLst>
                          <a:tab pos="1315720" algn="l"/>
                        </a:tabLst>
                      </a:pP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«Об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объявлении частичной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  <a:tabLst>
                          <a:tab pos="2408555" algn="l"/>
                        </a:tabLst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мобилизации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900" spc="-5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Федерации»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Возможные</a:t>
                      </a:r>
                      <a:r>
                        <a:rPr sz="19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документы,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подтверждающие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900" dirty="0">
                          <a:latin typeface="Times New Roman"/>
                          <a:cs typeface="Times New Roman"/>
                        </a:rPr>
                        <a:t>наличие</a:t>
                      </a:r>
                      <a:r>
                        <a:rPr sz="19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права:</a:t>
                      </a:r>
                      <a:r>
                        <a:rPr sz="19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Справка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56540">
                        <a:lnSpc>
                          <a:spcPct val="100000"/>
                        </a:lnSpc>
                      </a:pP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/удостоверение</a:t>
                      </a:r>
                      <a:r>
                        <a:rPr sz="19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50" dirty="0"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прохождении</a:t>
                      </a:r>
                      <a:r>
                        <a:rPr sz="19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военной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службы</a:t>
                      </a:r>
                      <a:r>
                        <a:rPr sz="19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должна</a:t>
                      </a:r>
                      <a:r>
                        <a:rPr sz="19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быть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выдана</a:t>
                      </a: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Военным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167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900" spc="-20" dirty="0">
                          <a:latin typeface="Times New Roman"/>
                          <a:cs typeface="Times New Roman"/>
                        </a:rPr>
                        <a:t>комиссариатом</a:t>
                      </a:r>
                      <a:r>
                        <a:rPr sz="19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 по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месту</a:t>
                      </a:r>
                      <a:r>
                        <a:rPr sz="19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службы</a:t>
                      </a:r>
                      <a:r>
                        <a:rPr sz="19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ранее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чем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один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месяц</a:t>
                      </a:r>
                      <a:r>
                        <a:rPr sz="1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25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900" dirty="0">
                          <a:latin typeface="Times New Roman"/>
                          <a:cs typeface="Times New Roman"/>
                        </a:rPr>
                        <a:t>даты</a:t>
                      </a:r>
                      <a:r>
                        <a:rPr sz="19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latin typeface="Times New Roman"/>
                          <a:cs typeface="Times New Roman"/>
                        </a:rPr>
                        <a:t>ее</a:t>
                      </a:r>
                      <a:r>
                        <a:rPr sz="19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latin typeface="Times New Roman"/>
                          <a:cs typeface="Times New Roman"/>
                        </a:rPr>
                        <a:t>представления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361" y="250062"/>
            <a:ext cx="53803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7415" marR="5080" indent="-89535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Первоочередной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порядок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 </a:t>
            </a:r>
            <a:r>
              <a:rPr sz="2800" dirty="0">
                <a:latin typeface="Times New Roman"/>
                <a:cs typeface="Times New Roman"/>
              </a:rPr>
              <a:t>(п.10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Порядка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приема)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136650"/>
          <a:ext cx="8763000" cy="5328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2286000"/>
                <a:gridCol w="2438400"/>
              </a:tblGrid>
              <a:tr h="266065">
                <a:tc gridSpan="3">
                  <a:txBody>
                    <a:bodyPr/>
                    <a:lstStyle/>
                    <a:p>
                      <a:pPr marL="67945">
                        <a:lnSpc>
                          <a:spcPts val="1755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первоочередное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предоставление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места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ребенку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общеобразовательных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организациях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6700">
                <a:tc gridSpan="3">
                  <a:txBody>
                    <a:bodyPr/>
                    <a:lstStyle/>
                    <a:p>
                      <a:pPr algn="ctr">
                        <a:lnSpc>
                          <a:spcPts val="175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Федеральное</a:t>
                      </a:r>
                      <a:r>
                        <a:rPr sz="15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законодательство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98830">
                <a:tc>
                  <a:txBody>
                    <a:bodyPr/>
                    <a:lstStyle/>
                    <a:p>
                      <a:pPr marL="67945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Сотрудники,</a:t>
                      </a:r>
                      <a:r>
                        <a:rPr sz="16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имеющие</a:t>
                      </a:r>
                      <a:r>
                        <a:rPr sz="16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специальные</a:t>
                      </a:r>
                      <a:r>
                        <a:rPr sz="16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звания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7945" marR="2044064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проходящие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службу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полиции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Федеральный</a:t>
                      </a:r>
                      <a:r>
                        <a:rPr sz="1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закон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07.02.2011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№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ФЗ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«О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полиции»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(ч.6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ст.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46)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Возможные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документы,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 marR="816610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подтверждающие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наличие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права: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 marR="10223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служебное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удостоверение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справка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о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 marR="191135">
                        <a:lnSpc>
                          <a:spcPct val="10000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прохождении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службы.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(Справка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прохождении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службы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должна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быть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 marR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выдана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месту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службы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ранее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чем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один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месяц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даты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ее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представления)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96690">
                <a:tc>
                  <a:txBody>
                    <a:bodyPr/>
                    <a:lstStyle/>
                    <a:p>
                      <a:pPr marL="67945" marR="63500" algn="just">
                        <a:lnSpc>
                          <a:spcPts val="1920"/>
                        </a:lnSpc>
                        <a:spcBef>
                          <a:spcPts val="1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Сотрудники,</a:t>
                      </a:r>
                      <a:r>
                        <a:rPr sz="16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имеющие</a:t>
                      </a:r>
                      <a:r>
                        <a:rPr sz="16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специальные</a:t>
                      </a:r>
                      <a:r>
                        <a:rPr sz="16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звания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проходящие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службу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в: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209" indent="-342265" algn="just">
                        <a:lnSpc>
                          <a:spcPts val="1855"/>
                        </a:lnSpc>
                        <a:buFont typeface="Symbol"/>
                        <a:buChar char=""/>
                        <a:tabLst>
                          <a:tab pos="410209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учреждениях</a:t>
                      </a:r>
                      <a:r>
                        <a:rPr sz="1600" spc="25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600" spc="25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органах</a:t>
                      </a:r>
                      <a:r>
                        <a:rPr sz="1600" spc="25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уголовно-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1480" algn="just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исполнительной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системы;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1480" marR="63500" indent="-34290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41148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органах</a:t>
                      </a:r>
                      <a:r>
                        <a:rPr sz="1600" spc="22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принудительного</a:t>
                      </a:r>
                      <a:r>
                        <a:rPr sz="1600" spc="2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исполнения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Федерации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58115" marR="64135" algn="just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(прим.:</a:t>
                      </a:r>
                      <a:r>
                        <a:rPr sz="1600" spc="35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ранее</a:t>
                      </a:r>
                      <a:r>
                        <a:rPr sz="1600" spc="36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35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служба</a:t>
                      </a:r>
                      <a:r>
                        <a:rPr sz="1600" spc="36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судебных приставов);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1480" marR="63500" indent="-342900" algn="just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1148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федеральной</a:t>
                      </a:r>
                      <a:r>
                        <a:rPr sz="16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противопожарной</a:t>
                      </a:r>
                      <a:r>
                        <a:rPr sz="16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службе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Государственной</a:t>
                      </a:r>
                      <a:r>
                        <a:rPr sz="1600" spc="340" dirty="0">
                          <a:latin typeface="Times New Roman"/>
                          <a:cs typeface="Times New Roman"/>
                        </a:rPr>
                        <a:t>   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противопожарной службы;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1480" marR="64135" indent="-342900" algn="just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1148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таможенных</a:t>
                      </a:r>
                      <a:r>
                        <a:rPr sz="1600" spc="33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органах</a:t>
                      </a:r>
                      <a:r>
                        <a:rPr sz="1600" spc="34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Российской Федерации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209" indent="-342265" algn="just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10209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spc="32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войсках</a:t>
                      </a:r>
                      <a:r>
                        <a:rPr sz="1600" spc="33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национальной</a:t>
                      </a:r>
                      <a:r>
                        <a:rPr sz="1600" spc="33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гвардии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1480" algn="just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Федерации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just">
                        <a:lnSpc>
                          <a:spcPts val="1920"/>
                        </a:lnSpc>
                        <a:spcBef>
                          <a:spcPts val="1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Федеральный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закон</a:t>
                      </a:r>
                      <a:r>
                        <a:rPr sz="16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30.12.2012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№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283-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ФЗ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ts val="1855"/>
                        </a:lnSpc>
                        <a:tabLst>
                          <a:tab pos="1172210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«О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социальных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61594" algn="just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гарантиях</a:t>
                      </a:r>
                      <a:r>
                        <a:rPr sz="1600" spc="17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сотрудникам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некоторых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федеральных органов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61594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исполнительной</a:t>
                      </a:r>
                      <a:r>
                        <a:rPr sz="16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власти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6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внесении</a:t>
                      </a:r>
                      <a:r>
                        <a:rPr sz="16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изменений</a:t>
                      </a:r>
                      <a:r>
                        <a:rPr sz="16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отдельные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61594" algn="just">
                        <a:lnSpc>
                          <a:spcPct val="10000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законодательные</a:t>
                      </a:r>
                      <a:r>
                        <a:rPr sz="1600" spc="21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акты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r>
                        <a:rPr sz="16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Федерации»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(ч.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ст.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3)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1658" y="-25196"/>
            <a:ext cx="5981065" cy="784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335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Первоочередной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порядок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2630"/>
              </a:lnSpc>
            </a:pPr>
            <a:r>
              <a:rPr sz="2200" dirty="0">
                <a:latin typeface="Times New Roman"/>
                <a:cs typeface="Times New Roman"/>
              </a:rPr>
              <a:t>(дополнительная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мера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социальной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поддержки)</a:t>
            </a:r>
            <a:endParaRPr sz="2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3164" y="758316"/>
          <a:ext cx="8856344" cy="6013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095"/>
                <a:gridCol w="1468120"/>
                <a:gridCol w="4977129"/>
              </a:tblGrid>
              <a:tr h="225425">
                <a:tc gridSpan="3">
                  <a:txBody>
                    <a:bodyPr/>
                    <a:lstStyle/>
                    <a:p>
                      <a:pPr marL="635" algn="ctr">
                        <a:lnSpc>
                          <a:spcPts val="1625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Региональное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законодательство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86120">
                <a:tc>
                  <a:txBody>
                    <a:bodyPr/>
                    <a:lstStyle/>
                    <a:p>
                      <a:pPr marL="68580" algn="just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медицинские</a:t>
                      </a:r>
                      <a:r>
                        <a:rPr sz="1400" b="1" spc="28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работники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60325" algn="just">
                        <a:lnSpc>
                          <a:spcPct val="114999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областных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государственных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медицинских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организаций,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оказывающих</a:t>
                      </a:r>
                      <a:r>
                        <a:rPr sz="14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(участвующих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41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оказании)</a:t>
                      </a:r>
                      <a:r>
                        <a:rPr sz="1400" spc="42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первичную медико-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санитарную</a:t>
                      </a:r>
                      <a:r>
                        <a:rPr sz="14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помощь,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скорую,</a:t>
                      </a:r>
                      <a:r>
                        <a:rPr sz="14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числе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скорую специализированную,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медицинскую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помощь;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Закон</a:t>
                      </a:r>
                      <a:r>
                        <a:rPr sz="14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Кировской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123317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области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от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1229995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14.10.2013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320-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ЗО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60325" algn="just">
                        <a:lnSpc>
                          <a:spcPct val="114999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«Об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образовании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47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Кировской области»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(часть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11)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Возможные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документы,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подтверждающие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наличие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права: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57785">
                        <a:lnSpc>
                          <a:spcPct val="100000"/>
                        </a:lnSpc>
                      </a:pPr>
                      <a:r>
                        <a:rPr sz="14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b="1" u="sng" spc="45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медицинских</a:t>
                      </a:r>
                      <a:r>
                        <a:rPr sz="1400" b="1" u="sng" spc="48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работников</a:t>
                      </a:r>
                      <a:r>
                        <a:rPr sz="1400" b="1" spc="4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‒</a:t>
                      </a:r>
                      <a:r>
                        <a:rPr sz="14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справка</a:t>
                      </a:r>
                      <a:r>
                        <a:rPr sz="1400" spc="4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места</a:t>
                      </a:r>
                      <a:r>
                        <a:rPr sz="14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работы,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которая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должна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содержать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следующие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сведения: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18159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1291590" algn="l"/>
                          <a:tab pos="2606675" algn="l"/>
                          <a:tab pos="3624579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полное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областной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государственной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медицинской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организации,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1113155" algn="l"/>
                          <a:tab pos="2074545" algn="l"/>
                          <a:tab pos="2496820" algn="l"/>
                          <a:tab pos="3896360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реквизиты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лицензии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осуществление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медицинской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1407160" algn="l"/>
                          <a:tab pos="1804670" algn="l"/>
                          <a:tab pos="2911475" algn="l"/>
                          <a:tab pos="4561205" algn="l"/>
                        </a:tabLst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деятельности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указанием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осуществляемого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вида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59055" algn="just">
                        <a:lnSpc>
                          <a:spcPct val="114999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лицензируемой</a:t>
                      </a:r>
                      <a:r>
                        <a:rPr sz="1400" spc="31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деятельности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(оказание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первичной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доврачебной</a:t>
                      </a:r>
                      <a:r>
                        <a:rPr sz="1400" b="1" spc="33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санитарной</a:t>
                      </a:r>
                      <a:r>
                        <a:rPr sz="1400" spc="33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33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первичной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врачебной</a:t>
                      </a:r>
                      <a:r>
                        <a:rPr sz="1400" b="1" spc="49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санитарной</a:t>
                      </a:r>
                      <a:r>
                        <a:rPr sz="1400" spc="49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49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первичной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специализированной</a:t>
                      </a:r>
                      <a:r>
                        <a:rPr sz="1400" b="1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санитарной</a:t>
                      </a:r>
                      <a:r>
                        <a:rPr sz="14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скорой,</a:t>
                      </a:r>
                      <a:r>
                        <a:rPr sz="14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числе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скорой</a:t>
                      </a:r>
                      <a:r>
                        <a:rPr sz="1400" b="1" spc="24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специализированной,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медицинской помощи),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58419">
                        <a:lnSpc>
                          <a:spcPct val="114999"/>
                        </a:lnSpc>
                        <a:tabLst>
                          <a:tab pos="1132840" algn="l"/>
                          <a:tab pos="2809240" algn="l"/>
                          <a:tab pos="3344545" algn="l"/>
                          <a:tab pos="3647440" algn="l"/>
                          <a:tab pos="4734560" algn="l"/>
                        </a:tabLst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фамилия,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имя,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отчество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медицинского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работника,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занимаемой</a:t>
                      </a:r>
                      <a:r>
                        <a:rPr sz="14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должности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работника</a:t>
                      </a:r>
                      <a:r>
                        <a:rPr sz="14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(с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указанием реквизитов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распорядительного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акта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назначении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должность),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400" spc="409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деятельности,</a:t>
                      </a:r>
                      <a:r>
                        <a:rPr sz="1400" spc="39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которую</a:t>
                      </a:r>
                      <a:r>
                        <a:rPr sz="1400" spc="41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осуществляет</a:t>
                      </a:r>
                      <a:r>
                        <a:rPr sz="1400" spc="41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медицинский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57785" algn="just">
                        <a:lnSpc>
                          <a:spcPct val="114999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работник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рамках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выполнения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своих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должностных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обязанностей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(оказание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первичной</a:t>
                      </a:r>
                      <a:r>
                        <a:rPr sz="1400" spc="31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доврачебной</a:t>
                      </a:r>
                      <a:r>
                        <a:rPr sz="1400" spc="31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санитарной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первичной</a:t>
                      </a:r>
                      <a:r>
                        <a:rPr sz="14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врачебной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медико-санитарной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первичной</a:t>
                      </a:r>
                      <a:r>
                        <a:rPr sz="1400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специализированной</a:t>
                      </a:r>
                      <a:r>
                        <a:rPr sz="14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медико-санитарной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помощи,</a:t>
                      </a:r>
                      <a:r>
                        <a:rPr sz="1400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скорой,</a:t>
                      </a:r>
                      <a:r>
                        <a:rPr sz="14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4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числе</a:t>
                      </a:r>
                      <a:r>
                        <a:rPr sz="14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скорой</a:t>
                      </a:r>
                      <a:r>
                        <a:rPr sz="1400" spc="4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специализированной,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медицинской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помощи);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16" rIns="0" bIns="0" rtlCol="0">
            <a:spAutoFit/>
          </a:bodyPr>
          <a:lstStyle/>
          <a:p>
            <a:pPr marL="152400" algn="ctr">
              <a:lnSpc>
                <a:spcPts val="335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Первоочередной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порядок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</a:t>
            </a:r>
            <a:endParaRPr sz="2800">
              <a:latin typeface="Times New Roman"/>
              <a:cs typeface="Times New Roman"/>
            </a:endParaRPr>
          </a:p>
          <a:p>
            <a:pPr marL="152400" algn="ctr">
              <a:lnSpc>
                <a:spcPts val="2630"/>
              </a:lnSpc>
            </a:pPr>
            <a:r>
              <a:rPr sz="2200" dirty="0">
                <a:latin typeface="Times New Roman"/>
                <a:cs typeface="Times New Roman"/>
              </a:rPr>
              <a:t>(дополнительная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мера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социальной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поддержки)</a:t>
            </a:r>
            <a:endParaRPr sz="2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441450"/>
          <a:ext cx="8856979" cy="4034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8855"/>
                <a:gridCol w="1610359"/>
                <a:gridCol w="4977765"/>
              </a:tblGrid>
              <a:tr h="257810">
                <a:tc gridSpan="3"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  <a:spcBef>
                          <a:spcPts val="5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Региональное</a:t>
                      </a:r>
                      <a:r>
                        <a:rPr sz="16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законодательство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25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педагогические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Закон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10">
                  <a:txBody>
                    <a:bodyPr/>
                    <a:lstStyle/>
                    <a:p>
                      <a:pPr marL="68580" marR="61594">
                        <a:lnSpc>
                          <a:spcPts val="1920"/>
                        </a:lnSpc>
                        <a:spcBef>
                          <a:spcPts val="15"/>
                        </a:spcBef>
                        <a:tabLst>
                          <a:tab pos="1277620" algn="l"/>
                          <a:tab pos="2475865" algn="l"/>
                          <a:tab pos="4196715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Возможные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документы,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подтверждающие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наличие права: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600" b="1" u="sng" spc="37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педагогических</a:t>
                      </a:r>
                      <a:r>
                        <a:rPr sz="1600" b="1" u="sng" spc="36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работников</a:t>
                      </a:r>
                      <a:r>
                        <a:rPr sz="1600" b="1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‒</a:t>
                      </a:r>
                      <a:r>
                        <a:rPr sz="16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справка</a:t>
                      </a:r>
                      <a:r>
                        <a:rPr sz="16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600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места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977265" algn="l"/>
                          <a:tab pos="1891664" algn="l"/>
                          <a:tab pos="2776220" algn="l"/>
                          <a:tab pos="3912870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работы,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которая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должна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содержать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следующие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сведения: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59690">
                        <a:lnSpc>
                          <a:spcPct val="114999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полное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наименование областной государственной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или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муниципальной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образовательной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организации,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61594">
                        <a:lnSpc>
                          <a:spcPct val="114999"/>
                        </a:lnSpc>
                        <a:tabLst>
                          <a:tab pos="1590040" algn="l"/>
                          <a:tab pos="2902585" algn="l"/>
                          <a:tab pos="3592829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реквизиты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лицензии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осуществление образовательной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деятельности,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8580" marR="60960">
                        <a:lnSpc>
                          <a:spcPct val="109800"/>
                        </a:lnSpc>
                        <a:spcBef>
                          <a:spcPts val="45"/>
                        </a:spcBef>
                        <a:tabLst>
                          <a:tab pos="2147570" algn="l"/>
                          <a:tab pos="3961765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-наименование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занимаемой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должности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педагогического</a:t>
                      </a:r>
                      <a:r>
                        <a:rPr sz="16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работника</a:t>
                      </a:r>
                      <a:r>
                        <a:rPr sz="1600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(с</a:t>
                      </a:r>
                      <a:r>
                        <a:rPr sz="16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указанием</a:t>
                      </a:r>
                      <a:r>
                        <a:rPr sz="16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реквизитов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распорядительного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акта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назначении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должность).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(Справка</a:t>
                      </a:r>
                      <a:r>
                        <a:rPr sz="16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должна</a:t>
                      </a:r>
                      <a:r>
                        <a:rPr sz="16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быть</a:t>
                      </a:r>
                      <a:r>
                        <a:rPr sz="16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выданы</a:t>
                      </a:r>
                      <a:r>
                        <a:rPr sz="16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6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месту</a:t>
                      </a:r>
                      <a:r>
                        <a:rPr sz="16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работы</a:t>
                      </a:r>
                      <a:r>
                        <a:rPr sz="16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ранее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чем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один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месяц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даты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ее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представления).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273810" algn="l"/>
                        </a:tabLst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работники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областных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Кировской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2089150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государственных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350645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области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от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муниципальных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349375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14.10.2013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№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образовательных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320-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ЗО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организаций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«Об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образовании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598805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Кировской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области»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52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(часть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2,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ст.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11)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7284" y="335026"/>
            <a:ext cx="6670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99990" algn="l"/>
              </a:tabLst>
            </a:pPr>
            <a:r>
              <a:rPr sz="2400" b="1" dirty="0">
                <a:latin typeface="Times New Roman"/>
                <a:cs typeface="Times New Roman"/>
              </a:rPr>
              <a:t>Право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преимущественного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приема</a:t>
            </a:r>
            <a:r>
              <a:rPr sz="2400" b="1" dirty="0">
                <a:latin typeface="Times New Roman"/>
                <a:cs typeface="Times New Roman"/>
              </a:rPr>
              <a:t>	на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обучение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68879" y="734313"/>
            <a:ext cx="3288029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latin typeface="Times New Roman"/>
                <a:cs typeface="Times New Roman"/>
              </a:rPr>
              <a:t>(п.12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Порядка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приема)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1235709"/>
            <a:ext cx="8487410" cy="53301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85"/>
              </a:spcBef>
            </a:pPr>
            <a:r>
              <a:rPr sz="2000" dirty="0">
                <a:latin typeface="Times New Roman"/>
                <a:cs typeface="Times New Roman"/>
              </a:rPr>
              <a:t>«</a:t>
            </a:r>
            <a:r>
              <a:rPr sz="2400" dirty="0">
                <a:latin typeface="Times New Roman"/>
                <a:cs typeface="Times New Roman"/>
              </a:rPr>
              <a:t>ребенок,</a:t>
            </a:r>
            <a:r>
              <a:rPr sz="2400" spc="3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3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том</a:t>
            </a:r>
            <a:r>
              <a:rPr sz="2400" spc="3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числе</a:t>
            </a:r>
            <a:r>
              <a:rPr sz="2400" spc="3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усыновленный</a:t>
            </a:r>
            <a:r>
              <a:rPr sz="2400" spc="3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(удочеренный)</a:t>
            </a:r>
            <a:r>
              <a:rPr sz="2400" spc="36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или </a:t>
            </a:r>
            <a:r>
              <a:rPr sz="2400" dirty="0">
                <a:latin typeface="Times New Roman"/>
                <a:cs typeface="Times New Roman"/>
              </a:rPr>
              <a:t>находящийся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под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опекой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попечительством</a:t>
            </a:r>
            <a:r>
              <a:rPr sz="2400" dirty="0">
                <a:latin typeface="Times New Roman"/>
                <a:cs typeface="Times New Roman"/>
              </a:rPr>
              <a:t> в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семье,</a:t>
            </a:r>
            <a:r>
              <a:rPr sz="2400" spc="-10" dirty="0">
                <a:latin typeface="Times New Roman"/>
                <a:cs typeface="Times New Roman"/>
              </a:rPr>
              <a:t> включая </a:t>
            </a:r>
            <a:r>
              <a:rPr sz="2400" dirty="0">
                <a:latin typeface="Times New Roman"/>
                <a:cs typeface="Times New Roman"/>
              </a:rPr>
              <a:t>приемную</a:t>
            </a:r>
            <a:r>
              <a:rPr sz="2400" spc="305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либо</a:t>
            </a:r>
            <a:r>
              <a:rPr sz="2400" spc="315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патронатную</a:t>
            </a:r>
            <a:r>
              <a:rPr sz="2400" spc="315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семью,</a:t>
            </a:r>
            <a:r>
              <a:rPr sz="2400" spc="310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имеет</a:t>
            </a:r>
            <a:r>
              <a:rPr sz="2400" spc="310" dirty="0">
                <a:latin typeface="Times New Roman"/>
                <a:cs typeface="Times New Roman"/>
              </a:rPr>
              <a:t>    </a:t>
            </a:r>
            <a:r>
              <a:rPr sz="2400" spc="-10" dirty="0">
                <a:latin typeface="Times New Roman"/>
                <a:cs typeface="Times New Roman"/>
              </a:rPr>
              <a:t>право </a:t>
            </a:r>
            <a:r>
              <a:rPr sz="2400" dirty="0">
                <a:latin typeface="Times New Roman"/>
                <a:cs typeface="Times New Roman"/>
              </a:rPr>
              <a:t>преимущественного</a:t>
            </a:r>
            <a:r>
              <a:rPr sz="2400" spc="29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приема</a:t>
            </a:r>
            <a:r>
              <a:rPr sz="2400" spc="2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обучение</a:t>
            </a:r>
            <a:r>
              <a:rPr sz="2400" spc="2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290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основным </a:t>
            </a:r>
            <a:r>
              <a:rPr sz="2400" dirty="0">
                <a:latin typeface="Times New Roman"/>
                <a:cs typeface="Times New Roman"/>
              </a:rPr>
              <a:t>общеобразовательным</a:t>
            </a:r>
            <a:r>
              <a:rPr sz="2400" spc="3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программам</a:t>
            </a:r>
            <a:r>
              <a:rPr sz="2400" spc="3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3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государственную</a:t>
            </a:r>
            <a:r>
              <a:rPr sz="2400" spc="345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или </a:t>
            </a:r>
            <a:r>
              <a:rPr sz="2400" dirty="0">
                <a:latin typeface="Times New Roman"/>
                <a:cs typeface="Times New Roman"/>
              </a:rPr>
              <a:t>муниципальную</a:t>
            </a:r>
            <a:r>
              <a:rPr sz="2400" spc="43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образовательную</a:t>
            </a:r>
            <a:r>
              <a:rPr sz="2400" spc="43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организацию,</a:t>
            </a:r>
            <a:r>
              <a:rPr sz="2400" spc="43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44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которой </a:t>
            </a:r>
            <a:r>
              <a:rPr sz="2400" b="1" dirty="0">
                <a:latin typeface="Times New Roman"/>
                <a:cs typeface="Times New Roman"/>
              </a:rPr>
              <a:t>обучаются</a:t>
            </a:r>
            <a:r>
              <a:rPr sz="2400" b="1" spc="490" dirty="0">
                <a:latin typeface="Times New Roman"/>
                <a:cs typeface="Times New Roman"/>
              </a:rPr>
              <a:t>   </a:t>
            </a:r>
            <a:r>
              <a:rPr sz="2400" b="1" dirty="0">
                <a:latin typeface="Times New Roman"/>
                <a:cs typeface="Times New Roman"/>
              </a:rPr>
              <a:t>его</a:t>
            </a:r>
            <a:r>
              <a:rPr sz="2400" b="1" spc="490" dirty="0">
                <a:latin typeface="Times New Roman"/>
                <a:cs typeface="Times New Roman"/>
              </a:rPr>
              <a:t>   </a:t>
            </a:r>
            <a:r>
              <a:rPr sz="2400" b="1" dirty="0">
                <a:latin typeface="Times New Roman"/>
                <a:cs typeface="Times New Roman"/>
              </a:rPr>
              <a:t>брат</a:t>
            </a:r>
            <a:r>
              <a:rPr sz="2400" b="1" spc="490" dirty="0">
                <a:latin typeface="Times New Roman"/>
                <a:cs typeface="Times New Roman"/>
              </a:rPr>
              <a:t>   </a:t>
            </a:r>
            <a:r>
              <a:rPr sz="2400" b="1" dirty="0">
                <a:latin typeface="Times New Roman"/>
                <a:cs typeface="Times New Roman"/>
              </a:rPr>
              <a:t>или</a:t>
            </a:r>
            <a:r>
              <a:rPr sz="2400" b="1" spc="500" dirty="0">
                <a:latin typeface="Times New Roman"/>
                <a:cs typeface="Times New Roman"/>
              </a:rPr>
              <a:t>   </a:t>
            </a:r>
            <a:r>
              <a:rPr sz="2400" b="1" dirty="0">
                <a:latin typeface="Times New Roman"/>
                <a:cs typeface="Times New Roman"/>
              </a:rPr>
              <a:t>сестра</a:t>
            </a:r>
            <a:r>
              <a:rPr sz="2400" b="1" spc="4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(полнородные</a:t>
            </a:r>
            <a:r>
              <a:rPr sz="2400" spc="495" dirty="0">
                <a:latin typeface="Times New Roman"/>
                <a:cs typeface="Times New Roman"/>
              </a:rPr>
              <a:t>   </a:t>
            </a:r>
            <a:r>
              <a:rPr sz="2400" spc="-50" dirty="0">
                <a:latin typeface="Times New Roman"/>
                <a:cs typeface="Times New Roman"/>
              </a:rPr>
              <a:t>и </a:t>
            </a:r>
            <a:r>
              <a:rPr sz="2400" dirty="0">
                <a:latin typeface="Times New Roman"/>
                <a:cs typeface="Times New Roman"/>
              </a:rPr>
              <a:t>неполнородные,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усыновленные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(удочеренные),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дети,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опекунами </a:t>
            </a:r>
            <a:r>
              <a:rPr sz="2400" dirty="0">
                <a:latin typeface="Times New Roman"/>
                <a:cs typeface="Times New Roman"/>
              </a:rPr>
              <a:t>(попечителями)</a:t>
            </a:r>
            <a:r>
              <a:rPr sz="2400" spc="40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которых</a:t>
            </a:r>
            <a:r>
              <a:rPr sz="2400" spc="39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являются</a:t>
            </a:r>
            <a:r>
              <a:rPr sz="2400" spc="40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родители</a:t>
            </a:r>
            <a:r>
              <a:rPr sz="2400" spc="405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(законные </a:t>
            </a:r>
            <a:r>
              <a:rPr sz="2400" dirty="0">
                <a:latin typeface="Times New Roman"/>
                <a:cs typeface="Times New Roman"/>
              </a:rPr>
              <a:t>представители)</a:t>
            </a:r>
            <a:r>
              <a:rPr sz="2400" spc="42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этого</a:t>
            </a:r>
            <a:r>
              <a:rPr sz="2400" spc="42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ребенка,</a:t>
            </a:r>
            <a:r>
              <a:rPr sz="2400" spc="43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43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дети,</a:t>
            </a:r>
            <a:r>
              <a:rPr sz="2400" spc="425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родителями </a:t>
            </a:r>
            <a:r>
              <a:rPr sz="2400" dirty="0">
                <a:latin typeface="Times New Roman"/>
                <a:cs typeface="Times New Roman"/>
              </a:rPr>
              <a:t>(законными</a:t>
            </a:r>
            <a:r>
              <a:rPr sz="2400" spc="4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представителями)</a:t>
            </a:r>
            <a:r>
              <a:rPr sz="2400" spc="4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которых</a:t>
            </a:r>
            <a:r>
              <a:rPr sz="2400" spc="4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являются</a:t>
            </a:r>
            <a:r>
              <a:rPr sz="2400" spc="49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опекуны </a:t>
            </a:r>
            <a:r>
              <a:rPr sz="2400" dirty="0">
                <a:latin typeface="Times New Roman"/>
                <a:cs typeface="Times New Roman"/>
              </a:rPr>
              <a:t>(попечители)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этого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ребенка.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90000"/>
              </a:lnSpc>
              <a:spcBef>
                <a:spcPts val="2595"/>
              </a:spcBef>
            </a:pP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Подтверждающий</a:t>
            </a:r>
            <a:r>
              <a:rPr sz="2400" b="1" i="1" spc="4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документ</a:t>
            </a:r>
            <a:r>
              <a:rPr sz="2400" b="1" i="1" spc="4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2400" b="1" i="1" spc="4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свидетельство</a:t>
            </a:r>
            <a:r>
              <a:rPr sz="2400" b="1" i="1" spc="4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2400" b="1" i="1" spc="4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рождении,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договор</a:t>
            </a:r>
            <a:r>
              <a:rPr sz="2400" b="1" i="1" spc="2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2400" b="1" i="1" spc="2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патронатной</a:t>
            </a:r>
            <a:r>
              <a:rPr sz="2400" b="1" i="1" spc="204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семье,</a:t>
            </a:r>
            <a:r>
              <a:rPr sz="2400" b="1" i="1" spc="204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об</a:t>
            </a:r>
            <a:r>
              <a:rPr sz="2400" b="1" i="1" spc="2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опекунской</a:t>
            </a:r>
            <a:r>
              <a:rPr sz="2400" b="1" i="1" spc="204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семье, усыновлении/удочерении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1154" y="54305"/>
            <a:ext cx="77336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Пакет</a:t>
            </a:r>
            <a:r>
              <a:rPr sz="3200" spc="-135" dirty="0"/>
              <a:t> </a:t>
            </a:r>
            <a:r>
              <a:rPr sz="3200" spc="-20" dirty="0"/>
              <a:t>документов</a:t>
            </a:r>
            <a:r>
              <a:rPr sz="3200" spc="-80" dirty="0"/>
              <a:t> </a:t>
            </a:r>
            <a:r>
              <a:rPr sz="3200" dirty="0"/>
              <a:t>для</a:t>
            </a:r>
            <a:r>
              <a:rPr sz="3200" spc="-105" dirty="0"/>
              <a:t> </a:t>
            </a:r>
            <a:r>
              <a:rPr sz="3200" dirty="0"/>
              <a:t>зачисления</a:t>
            </a:r>
            <a:r>
              <a:rPr sz="3200" spc="-105" dirty="0"/>
              <a:t> </a:t>
            </a:r>
            <a:r>
              <a:rPr sz="3200" dirty="0"/>
              <a:t>в</a:t>
            </a:r>
            <a:r>
              <a:rPr sz="3200" spc="-114" dirty="0"/>
              <a:t> </a:t>
            </a:r>
            <a:r>
              <a:rPr sz="3200" dirty="0"/>
              <a:t>1</a:t>
            </a:r>
            <a:r>
              <a:rPr sz="3200" spc="-120" dirty="0"/>
              <a:t> </a:t>
            </a:r>
            <a:r>
              <a:rPr sz="3200" spc="-10" dirty="0"/>
              <a:t>класс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51892" y="591439"/>
            <a:ext cx="8756015" cy="590296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188845">
              <a:lnSpc>
                <a:spcPct val="100000"/>
              </a:lnSpc>
              <a:spcBef>
                <a:spcPts val="1190"/>
              </a:spcBef>
            </a:pPr>
            <a:r>
              <a:rPr sz="1800" b="1" spc="-20" dirty="0">
                <a:solidFill>
                  <a:srgbClr val="FF0000"/>
                </a:solidFill>
                <a:latin typeface="Calibri"/>
                <a:cs typeface="Calibri"/>
              </a:rPr>
              <a:t>предоставить</a:t>
            </a:r>
            <a:r>
              <a:rPr sz="18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оригиналы</a:t>
            </a:r>
            <a:r>
              <a:rPr sz="18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документов</a:t>
            </a:r>
            <a:r>
              <a:rPr sz="1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 копии</a:t>
            </a:r>
            <a:endParaRPr sz="1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835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dirty="0">
                <a:latin typeface="Calibri"/>
                <a:cs typeface="Calibri"/>
                <a:hlinkClick r:id="rId2"/>
              </a:rPr>
              <a:t>заявление</a:t>
            </a:r>
            <a:r>
              <a:rPr sz="1350" spc="1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о</a:t>
            </a:r>
            <a:r>
              <a:rPr sz="1350" spc="4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зачислении</a:t>
            </a:r>
            <a:r>
              <a:rPr sz="1350" spc="2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ребенка</a:t>
            </a:r>
            <a:r>
              <a:rPr sz="1350" spc="8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в</a:t>
            </a:r>
            <a:r>
              <a:rPr sz="1350" spc="5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первый</a:t>
            </a:r>
            <a:r>
              <a:rPr sz="1350" spc="3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класса</a:t>
            </a:r>
            <a:r>
              <a:rPr sz="1350" spc="25" dirty="0">
                <a:latin typeface="Calibri"/>
                <a:cs typeface="Calibri"/>
                <a:hlinkClick r:id="rId2"/>
              </a:rPr>
              <a:t> </a:t>
            </a: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https://shkola37kirov-r43.gosweb.gosuslugi.ru/glavnoe/priem-v-</a:t>
            </a:r>
            <a:r>
              <a:rPr sz="135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1-</a:t>
            </a:r>
            <a:endParaRPr sz="135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klass/</a:t>
            </a:r>
            <a:endParaRPr sz="1350">
              <a:latin typeface="Calibri"/>
              <a:cs typeface="Calibri"/>
            </a:endParaRPr>
          </a:p>
          <a:p>
            <a:pPr marL="355600" marR="1939289" indent="-342900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350" spc="-20" dirty="0">
                <a:latin typeface="Calibri"/>
                <a:cs typeface="Calibri"/>
                <a:hlinkClick r:id="rId2"/>
              </a:rPr>
              <a:t>согласие</a:t>
            </a:r>
            <a:r>
              <a:rPr sz="1350" spc="-6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на</a:t>
            </a:r>
            <a:r>
              <a:rPr sz="1350" spc="-30" dirty="0">
                <a:latin typeface="Calibri"/>
                <a:cs typeface="Calibri"/>
                <a:hlinkClick r:id="rId2"/>
              </a:rPr>
              <a:t> </a:t>
            </a:r>
            <a:r>
              <a:rPr sz="1350" spc="-10" dirty="0">
                <a:latin typeface="Calibri"/>
                <a:cs typeface="Calibri"/>
                <a:hlinkClick r:id="rId2"/>
              </a:rPr>
              <a:t>обработку</a:t>
            </a:r>
            <a:r>
              <a:rPr sz="1350" spc="-4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персональных</a:t>
            </a:r>
            <a:r>
              <a:rPr sz="1350" spc="-2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данных</a:t>
            </a:r>
            <a:r>
              <a:rPr sz="1350" spc="-3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ЕРИСО</a:t>
            </a:r>
            <a:r>
              <a:rPr sz="1350" spc="-1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КО</a:t>
            </a:r>
            <a:r>
              <a:rPr sz="1350" spc="-35" dirty="0">
                <a:latin typeface="Calibri"/>
                <a:cs typeface="Calibri"/>
                <a:hlinkClick r:id="rId2"/>
              </a:rPr>
              <a:t> </a:t>
            </a:r>
            <a:r>
              <a:rPr sz="1350" spc="-20" dirty="0">
                <a:latin typeface="Calibri"/>
                <a:cs typeface="Calibri"/>
                <a:hlinkClick r:id="rId2"/>
              </a:rPr>
              <a:t>родителей</a:t>
            </a:r>
            <a:r>
              <a:rPr sz="1350" spc="-55" dirty="0">
                <a:latin typeface="Calibri"/>
                <a:cs typeface="Calibri"/>
                <a:hlinkClick r:id="rId2"/>
              </a:rPr>
              <a:t> </a:t>
            </a: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https://shkola37kirov-</a:t>
            </a:r>
            <a:r>
              <a:rPr sz="1350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35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r43.gosweb.gosuslugi.ru/glavnoe/priem-v-1-</a:t>
            </a:r>
            <a:r>
              <a:rPr sz="135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klass/</a:t>
            </a:r>
            <a:r>
              <a:rPr sz="1350" spc="47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350" spc="-10" dirty="0">
                <a:latin typeface="Calibri"/>
                <a:cs typeface="Calibri"/>
                <a:hlinkClick r:id="rId2"/>
              </a:rPr>
              <a:t>(обоих</a:t>
            </a:r>
            <a:r>
              <a:rPr sz="1350" spc="40" dirty="0">
                <a:latin typeface="Calibri"/>
                <a:cs typeface="Calibri"/>
                <a:hlinkClick r:id="rId2"/>
              </a:rPr>
              <a:t> </a:t>
            </a:r>
            <a:r>
              <a:rPr sz="1350" spc="-10" dirty="0">
                <a:latin typeface="Calibri"/>
                <a:cs typeface="Calibri"/>
                <a:hlinkClick r:id="rId2"/>
              </a:rPr>
              <a:t>родителей)</a:t>
            </a:r>
            <a:endParaRPr sz="1350">
              <a:latin typeface="Calibri"/>
              <a:cs typeface="Calibri"/>
            </a:endParaRPr>
          </a:p>
          <a:p>
            <a:pPr marL="355600" marR="1992630" indent="-342900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350" spc="-20" dirty="0">
                <a:latin typeface="Calibri"/>
                <a:cs typeface="Calibri"/>
                <a:hlinkClick r:id="rId2"/>
              </a:rPr>
              <a:t>согласие</a:t>
            </a:r>
            <a:r>
              <a:rPr sz="1350" spc="-6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на</a:t>
            </a:r>
            <a:r>
              <a:rPr sz="1350" spc="-55" dirty="0">
                <a:latin typeface="Calibri"/>
                <a:cs typeface="Calibri"/>
                <a:hlinkClick r:id="rId2"/>
              </a:rPr>
              <a:t> </a:t>
            </a:r>
            <a:r>
              <a:rPr sz="1350" spc="-10" dirty="0">
                <a:latin typeface="Calibri"/>
                <a:cs typeface="Calibri"/>
                <a:hlinkClick r:id="rId2"/>
              </a:rPr>
              <a:t>обработку</a:t>
            </a:r>
            <a:r>
              <a:rPr sz="1350" spc="-4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персональных</a:t>
            </a:r>
            <a:r>
              <a:rPr sz="1350" spc="-30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данных</a:t>
            </a:r>
            <a:r>
              <a:rPr sz="1350" spc="-3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ЕРИСО</a:t>
            </a:r>
            <a:r>
              <a:rPr sz="1350" spc="-3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КО</a:t>
            </a:r>
            <a:r>
              <a:rPr sz="1350" spc="-45" dirty="0">
                <a:latin typeface="Calibri"/>
                <a:cs typeface="Calibri"/>
                <a:hlinkClick r:id="rId2"/>
              </a:rPr>
              <a:t> </a:t>
            </a:r>
            <a:r>
              <a:rPr sz="1350" dirty="0">
                <a:latin typeface="Calibri"/>
                <a:cs typeface="Calibri"/>
                <a:hlinkClick r:id="rId2"/>
              </a:rPr>
              <a:t>учащихся</a:t>
            </a:r>
            <a:r>
              <a:rPr sz="1350" spc="-40" dirty="0">
                <a:latin typeface="Calibri"/>
                <a:cs typeface="Calibri"/>
                <a:hlinkClick r:id="rId2"/>
              </a:rPr>
              <a:t> </a:t>
            </a: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https://shkola37kirov-</a:t>
            </a:r>
            <a:r>
              <a:rPr sz="1350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r43.gosweb.gosuslugi.ru/glavnoe/priem-v-1-klass/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spc="-20" dirty="0">
                <a:latin typeface="Calibri"/>
                <a:cs typeface="Calibri"/>
              </a:rPr>
              <a:t>заявление-</a:t>
            </a:r>
            <a:r>
              <a:rPr sz="1350" dirty="0">
                <a:latin typeface="Calibri"/>
                <a:cs typeface="Calibri"/>
              </a:rPr>
              <a:t>согласие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выпуск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персональной</a:t>
            </a:r>
            <a:r>
              <a:rPr sz="1350" spc="-5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электронной </a:t>
            </a:r>
            <a:r>
              <a:rPr sz="1350" dirty="0">
                <a:latin typeface="Calibri"/>
                <a:cs typeface="Calibri"/>
              </a:rPr>
              <a:t>карты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от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имени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законного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представителя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ссылка</a:t>
            </a:r>
            <a:r>
              <a:rPr sz="1350" spc="-10" dirty="0">
                <a:latin typeface="Calibri"/>
                <a:cs typeface="Calibri"/>
              </a:rPr>
              <a:t>;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spc="-10" dirty="0">
                <a:latin typeface="Calibri"/>
                <a:cs typeface="Calibri"/>
              </a:rPr>
              <a:t>копию</a:t>
            </a:r>
            <a:r>
              <a:rPr sz="1350" spc="-5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документа,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удостоверяющего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личность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родителя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(законного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представителя)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ребенка</a:t>
            </a:r>
            <a:r>
              <a:rPr sz="1350" spc="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поступающего;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dirty="0">
                <a:latin typeface="Calibri"/>
                <a:cs typeface="Calibri"/>
              </a:rPr>
              <a:t>копию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свидетельства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рождении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ребенка</a:t>
            </a:r>
            <a:r>
              <a:rPr sz="1350" spc="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5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документа,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подтверждающего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родство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заявителя;</a:t>
            </a:r>
            <a:endParaRPr sz="1350">
              <a:latin typeface="Calibri"/>
              <a:cs typeface="Calibri"/>
            </a:endParaRPr>
          </a:p>
          <a:p>
            <a:pPr marL="355600" marR="215900" indent="-342900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350" dirty="0">
                <a:latin typeface="Calibri"/>
                <a:cs typeface="Calibri"/>
              </a:rPr>
              <a:t>копию</a:t>
            </a:r>
            <a:r>
              <a:rPr sz="1350" spc="-6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свидетельства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рождении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полнородных </a:t>
            </a:r>
            <a:r>
              <a:rPr sz="1350" dirty="0">
                <a:latin typeface="Calibri"/>
                <a:cs typeface="Calibri"/>
              </a:rPr>
              <a:t>и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неполнородных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брата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(или)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сестры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(в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случае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использования </a:t>
            </a:r>
            <a:r>
              <a:rPr sz="1350" dirty="0">
                <a:latin typeface="Calibri"/>
                <a:cs typeface="Calibri"/>
              </a:rPr>
              <a:t>права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преимущественного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приема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обучение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по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образовательным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программам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начального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общего </a:t>
            </a:r>
            <a:r>
              <a:rPr sz="1350" spc="-20" dirty="0">
                <a:latin typeface="Calibri"/>
                <a:cs typeface="Calibri"/>
              </a:rPr>
              <a:t>образования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ребенка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в</a:t>
            </a:r>
            <a:r>
              <a:rPr sz="1350" spc="-20" dirty="0">
                <a:latin typeface="Calibri"/>
                <a:cs typeface="Calibri"/>
              </a:rPr>
              <a:t> государственную</a:t>
            </a:r>
            <a:r>
              <a:rPr sz="1350" spc="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муниципальную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образовательную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организацию,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в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которой </a:t>
            </a:r>
            <a:r>
              <a:rPr sz="1350" spc="-20" dirty="0">
                <a:latin typeface="Calibri"/>
                <a:cs typeface="Calibri"/>
              </a:rPr>
              <a:t>обучаются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его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полнородные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</a:t>
            </a:r>
            <a:r>
              <a:rPr sz="1350" spc="-10" dirty="0">
                <a:latin typeface="Calibri"/>
                <a:cs typeface="Calibri"/>
              </a:rPr>
              <a:t> неполнородные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брат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(или) </a:t>
            </a:r>
            <a:r>
              <a:rPr sz="1350" spc="-10" dirty="0">
                <a:latin typeface="Calibri"/>
                <a:cs typeface="Calibri"/>
              </a:rPr>
              <a:t>сестра);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5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spc="-10" dirty="0">
                <a:latin typeface="Calibri"/>
                <a:cs typeface="Calibri"/>
              </a:rPr>
              <a:t>копию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документа,</a:t>
            </a:r>
            <a:r>
              <a:rPr sz="1350" spc="1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подтверждающего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установление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опеки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попечительства </a:t>
            </a:r>
            <a:r>
              <a:rPr sz="1350" dirty="0">
                <a:latin typeface="Calibri"/>
                <a:cs typeface="Calibri"/>
              </a:rPr>
              <a:t>(при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необходимости);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dirty="0">
                <a:latin typeface="Calibri"/>
                <a:cs typeface="Calibri"/>
              </a:rPr>
              <a:t>копию</a:t>
            </a:r>
            <a:r>
              <a:rPr sz="1350" spc="-5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документа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регистрации</a:t>
            </a:r>
            <a:r>
              <a:rPr sz="1350" spc="-5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ребенка или</a:t>
            </a:r>
            <a:r>
              <a:rPr sz="1350" spc="-5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поступающего</a:t>
            </a:r>
            <a:r>
              <a:rPr sz="1350" spc="-6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месту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жительства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6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по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месту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пребывания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25" dirty="0">
                <a:latin typeface="Calibri"/>
                <a:cs typeface="Calibri"/>
              </a:rPr>
              <a:t>на</a:t>
            </a:r>
            <a:endParaRPr sz="1350">
              <a:latin typeface="Calibri"/>
              <a:cs typeface="Calibri"/>
            </a:endParaRPr>
          </a:p>
          <a:p>
            <a:pPr marL="355600" marR="15240">
              <a:lnSpc>
                <a:spcPct val="100000"/>
              </a:lnSpc>
            </a:pPr>
            <a:r>
              <a:rPr sz="1350" spc="-10" dirty="0">
                <a:latin typeface="Calibri"/>
                <a:cs typeface="Calibri"/>
              </a:rPr>
              <a:t>закрепленной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территории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справку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приеме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документов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для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оформления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регистрации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месту</a:t>
            </a:r>
            <a:r>
              <a:rPr sz="1350" spc="-20" dirty="0">
                <a:latin typeface="Calibri"/>
                <a:cs typeface="Calibri"/>
              </a:rPr>
              <a:t> жительства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25" dirty="0">
                <a:latin typeface="Calibri"/>
                <a:cs typeface="Calibri"/>
              </a:rPr>
              <a:t>(в </a:t>
            </a:r>
            <a:r>
              <a:rPr sz="1350" dirty="0">
                <a:latin typeface="Calibri"/>
                <a:cs typeface="Calibri"/>
              </a:rPr>
              <a:t>случае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приема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обучение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ребенка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или</a:t>
            </a:r>
            <a:r>
              <a:rPr sz="1350" spc="-5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поступающего,</a:t>
            </a:r>
            <a:r>
              <a:rPr sz="1350" spc="-5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проживающего</a:t>
            </a:r>
            <a:r>
              <a:rPr sz="1350" spc="-6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закрепленной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территории);</a:t>
            </a:r>
            <a:endParaRPr sz="1350">
              <a:latin typeface="Calibri"/>
              <a:cs typeface="Calibri"/>
            </a:endParaRPr>
          </a:p>
          <a:p>
            <a:pPr marL="355600" marR="397510" indent="-342900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350" dirty="0">
                <a:latin typeface="Calibri"/>
                <a:cs typeface="Calibri"/>
              </a:rPr>
              <a:t>копии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документов,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подтверждающих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право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spc="-25" dirty="0">
                <a:latin typeface="Calibri"/>
                <a:cs typeface="Calibri"/>
              </a:rPr>
              <a:t>внеочередного,первоочередного,</a:t>
            </a:r>
            <a:r>
              <a:rPr sz="1350" spc="6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преимущественного</a:t>
            </a:r>
            <a:r>
              <a:rPr sz="1350" spc="7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приема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25" dirty="0">
                <a:latin typeface="Calibri"/>
                <a:cs typeface="Calibri"/>
              </a:rPr>
              <a:t>на </a:t>
            </a:r>
            <a:r>
              <a:rPr sz="1350" dirty="0">
                <a:latin typeface="Calibri"/>
                <a:cs typeface="Calibri"/>
              </a:rPr>
              <a:t>обучение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по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образовательным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программам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начального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общего</a:t>
            </a:r>
            <a:r>
              <a:rPr sz="1350" spc="-6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образования;</a:t>
            </a:r>
            <a:endParaRPr sz="135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4965" algn="l"/>
              </a:tabLst>
            </a:pPr>
            <a:r>
              <a:rPr sz="1350" dirty="0">
                <a:latin typeface="Calibri"/>
                <a:cs typeface="Calibri"/>
              </a:rPr>
              <a:t>копию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заключения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30" dirty="0">
                <a:latin typeface="Calibri"/>
                <a:cs typeface="Calibri"/>
              </a:rPr>
              <a:t>психолого-</a:t>
            </a:r>
            <a:r>
              <a:rPr sz="1350" spc="-35" dirty="0">
                <a:latin typeface="Calibri"/>
                <a:cs typeface="Calibri"/>
              </a:rPr>
              <a:t>медико-</a:t>
            </a:r>
            <a:r>
              <a:rPr sz="1350" spc="-20" dirty="0">
                <a:latin typeface="Calibri"/>
                <a:cs typeface="Calibri"/>
              </a:rPr>
              <a:t>педагогической</a:t>
            </a:r>
            <a:r>
              <a:rPr sz="1350" spc="1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комиссии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(при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наличии);</a:t>
            </a:r>
            <a:endParaRPr sz="1350">
              <a:latin typeface="Calibri"/>
              <a:cs typeface="Calibri"/>
            </a:endParaRPr>
          </a:p>
          <a:p>
            <a:pPr marL="355600" marR="560705" indent="-342900">
              <a:lnSpc>
                <a:spcPct val="100000"/>
              </a:lnSpc>
              <a:spcBef>
                <a:spcPts val="30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1350" spc="-30" dirty="0">
                <a:latin typeface="Calibri"/>
                <a:cs typeface="Calibri"/>
              </a:rPr>
              <a:t>Родители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(законные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представители)</a:t>
            </a:r>
            <a:r>
              <a:rPr sz="1350" spc="1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ребенка,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являющегося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иностранными</a:t>
            </a:r>
            <a:r>
              <a:rPr sz="1350" dirty="0">
                <a:latin typeface="Calibri"/>
                <a:cs typeface="Calibri"/>
              </a:rPr>
              <a:t> гражданами или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лицами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spc="-25" dirty="0">
                <a:latin typeface="Calibri"/>
                <a:cs typeface="Calibri"/>
              </a:rPr>
              <a:t>без </a:t>
            </a:r>
            <a:r>
              <a:rPr sz="1350" spc="-10" dirty="0">
                <a:latin typeface="Calibri"/>
                <a:cs typeface="Calibri"/>
              </a:rPr>
              <a:t>гражданства,</a:t>
            </a:r>
            <a:r>
              <a:rPr sz="1350" spc="-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дополнительно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предъявляют</a:t>
            </a:r>
            <a:r>
              <a:rPr sz="1350" spc="-4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документ,</a:t>
            </a:r>
            <a:r>
              <a:rPr sz="1350" spc="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подтверждающий</a:t>
            </a:r>
            <a:r>
              <a:rPr sz="1350" spc="-10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родство</a:t>
            </a:r>
            <a:r>
              <a:rPr sz="1350" spc="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заявителя </a:t>
            </a:r>
            <a:r>
              <a:rPr sz="1350" dirty="0">
                <a:latin typeface="Calibri"/>
                <a:cs typeface="Calibri"/>
              </a:rPr>
              <a:t>(или</a:t>
            </a:r>
            <a:r>
              <a:rPr sz="1350" spc="-10" dirty="0">
                <a:latin typeface="Calibri"/>
                <a:cs typeface="Calibri"/>
              </a:rPr>
              <a:t> законность </a:t>
            </a:r>
            <a:r>
              <a:rPr sz="1350" spc="-20" dirty="0">
                <a:latin typeface="Calibri"/>
                <a:cs typeface="Calibri"/>
              </a:rPr>
              <a:t>представления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прав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ребенка),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и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документ,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spc="-20" dirty="0">
                <a:latin typeface="Calibri"/>
                <a:cs typeface="Calibri"/>
              </a:rPr>
              <a:t>подтверждающий</a:t>
            </a:r>
            <a:r>
              <a:rPr sz="1350" spc="-4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право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заявителя</a:t>
            </a:r>
            <a:r>
              <a:rPr sz="1350" spc="-30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</a:t>
            </a:r>
            <a:r>
              <a:rPr sz="1350" spc="-2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пребывание</a:t>
            </a:r>
            <a:r>
              <a:rPr sz="1350" spc="-3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в</a:t>
            </a:r>
            <a:r>
              <a:rPr sz="1350" spc="-20" dirty="0">
                <a:latin typeface="Calibri"/>
                <a:cs typeface="Calibri"/>
              </a:rPr>
              <a:t> </a:t>
            </a:r>
            <a:r>
              <a:rPr sz="1350" spc="-10" dirty="0">
                <a:latin typeface="Calibri"/>
                <a:cs typeface="Calibri"/>
              </a:rPr>
              <a:t>Российской Федерации;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725" y="482345"/>
            <a:ext cx="837628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b="0" spc="-25" dirty="0">
                <a:latin typeface="Calibri"/>
                <a:cs typeface="Calibri"/>
              </a:rPr>
              <a:t>Подтверждающий</a:t>
            </a:r>
            <a:r>
              <a:rPr sz="3200" b="0" spc="-105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пакет</a:t>
            </a:r>
            <a:r>
              <a:rPr sz="3200" b="0" spc="-8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документов</a:t>
            </a:r>
            <a:r>
              <a:rPr sz="3200" b="0" spc="-120" dirty="0">
                <a:latin typeface="Calibri"/>
                <a:cs typeface="Calibri"/>
              </a:rPr>
              <a:t> </a:t>
            </a:r>
            <a:r>
              <a:rPr sz="3200" b="0" spc="-10" dirty="0">
                <a:latin typeface="Calibri"/>
                <a:cs typeface="Calibri"/>
              </a:rPr>
              <a:t>принимает</a:t>
            </a:r>
            <a:endParaRPr sz="3200">
              <a:latin typeface="Calibri"/>
              <a:cs typeface="Calibri"/>
            </a:endParaRPr>
          </a:p>
          <a:p>
            <a:pPr marL="345440" algn="ctr">
              <a:lnSpc>
                <a:spcPct val="100000"/>
              </a:lnSpc>
            </a:pPr>
            <a:r>
              <a:rPr sz="3200" b="0" dirty="0">
                <a:latin typeface="Calibri"/>
                <a:cs typeface="Calibri"/>
              </a:rPr>
              <a:t>секретарь</a:t>
            </a:r>
            <a:r>
              <a:rPr sz="3200" b="0" spc="-65" dirty="0">
                <a:latin typeface="Calibri"/>
                <a:cs typeface="Calibri"/>
              </a:rPr>
              <a:t> </a:t>
            </a:r>
            <a:r>
              <a:rPr sz="3200" b="0" spc="-10" dirty="0">
                <a:latin typeface="Calibri"/>
                <a:cs typeface="Calibri"/>
              </a:rPr>
              <a:t>школы: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999449"/>
            <a:ext cx="8496935" cy="272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0790" marR="1292860" algn="ctr">
              <a:lnSpc>
                <a:spcPct val="120100"/>
              </a:lnSpc>
              <a:spcBef>
                <a:spcPts val="100"/>
              </a:spcBef>
            </a:pPr>
            <a:r>
              <a:rPr sz="2800" spc="-20" dirty="0">
                <a:latin typeface="Calibri"/>
                <a:cs typeface="Calibri"/>
              </a:rPr>
              <a:t>Вычугжанина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Анастасия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Владимировна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</a:t>
            </a:r>
            <a:r>
              <a:rPr sz="28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предварительной</a:t>
            </a:r>
            <a:r>
              <a:rPr sz="2800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записи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90"/>
              </a:spcBef>
            </a:pP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tabLst>
                <a:tab pos="2345055" algn="l"/>
                <a:tab pos="2952115" algn="l"/>
                <a:tab pos="4621530" algn="l"/>
                <a:tab pos="6323965" algn="l"/>
              </a:tabLst>
            </a:pPr>
            <a:r>
              <a:rPr sz="3200" b="1" spc="-10" dirty="0">
                <a:latin typeface="Calibri"/>
                <a:cs typeface="Calibri"/>
              </a:rPr>
              <a:t>Записаться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50" dirty="0">
                <a:latin typeface="Calibri"/>
                <a:cs typeface="Calibri"/>
              </a:rPr>
              <a:t>в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график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подачи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документов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школы</a:t>
            </a:r>
            <a:r>
              <a:rPr sz="3200" spc="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можно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вахте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с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01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>
                <a:latin typeface="Calibri"/>
                <a:cs typeface="Calibri"/>
              </a:rPr>
              <a:t>апреля</a:t>
            </a:r>
            <a:r>
              <a:rPr sz="3200" b="1" spc="-105">
                <a:latin typeface="Calibri"/>
                <a:cs typeface="Calibri"/>
              </a:rPr>
              <a:t> </a:t>
            </a:r>
            <a:r>
              <a:rPr sz="3200" b="1" smtClean="0">
                <a:latin typeface="Calibri"/>
                <a:cs typeface="Calibri"/>
              </a:rPr>
              <a:t>202</a:t>
            </a:r>
            <a:r>
              <a:rPr lang="ru-RU" sz="3200" b="1" dirty="0" smtClean="0">
                <a:latin typeface="Calibri"/>
                <a:cs typeface="Calibri"/>
              </a:rPr>
              <a:t>5</a:t>
            </a:r>
            <a:r>
              <a:rPr sz="3200" b="1" spc="-50" smtClean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года</a:t>
            </a:r>
            <a:r>
              <a:rPr sz="3200" spc="-1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7529" y="328676"/>
            <a:ext cx="7623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Прием</a:t>
            </a:r>
            <a:r>
              <a:rPr sz="3600" spc="-120" dirty="0"/>
              <a:t> </a:t>
            </a:r>
            <a:r>
              <a:rPr sz="3600" dirty="0"/>
              <a:t>бумажного</a:t>
            </a:r>
            <a:r>
              <a:rPr sz="3600" spc="-120" dirty="0"/>
              <a:t> </a:t>
            </a:r>
            <a:r>
              <a:rPr sz="3600" dirty="0"/>
              <a:t>пакета</a:t>
            </a:r>
            <a:r>
              <a:rPr sz="3600" spc="-85" dirty="0"/>
              <a:t> </a:t>
            </a:r>
            <a:r>
              <a:rPr sz="3600" spc="-10" dirty="0"/>
              <a:t>документов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06449" y="1065403"/>
            <a:ext cx="6532880" cy="112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С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03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апреля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2024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года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предварительной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записи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5"/>
              </a:spcBef>
            </a:pPr>
            <a:r>
              <a:rPr sz="2400" b="1" dirty="0">
                <a:latin typeface="Calibri"/>
                <a:cs typeface="Calibri"/>
              </a:rPr>
              <a:t>Часы</a:t>
            </a:r>
            <a:r>
              <a:rPr sz="2400" b="1" spc="-10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приема: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1276" y="5453278"/>
            <a:ext cx="498411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Calibri"/>
                <a:cs typeface="Calibri"/>
              </a:rPr>
              <a:t>Далее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>
                <a:latin typeface="Calibri"/>
                <a:cs typeface="Calibri"/>
              </a:rPr>
              <a:t>с</a:t>
            </a:r>
            <a:r>
              <a:rPr sz="2400" spc="-75">
                <a:latin typeface="Calibri"/>
                <a:cs typeface="Calibri"/>
              </a:rPr>
              <a:t> </a:t>
            </a:r>
            <a:r>
              <a:rPr sz="2400" spc="-10" smtClean="0">
                <a:latin typeface="Calibri"/>
                <a:cs typeface="Calibri"/>
              </a:rPr>
              <a:t>19.04.202</a:t>
            </a:r>
            <a:r>
              <a:rPr lang="ru-RU" sz="2400" spc="-10" dirty="0" smtClean="0">
                <a:latin typeface="Calibri"/>
                <a:cs typeface="Calibri"/>
              </a:rPr>
              <a:t>5</a:t>
            </a:r>
            <a:r>
              <a:rPr sz="2400" spc="-1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2400" spc="-20" dirty="0">
                <a:latin typeface="Calibri"/>
                <a:cs typeface="Calibri"/>
              </a:rPr>
              <a:t>понедельник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пятница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09.00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15.00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3400" y="2286000"/>
          <a:ext cx="7467600" cy="2256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7200"/>
                <a:gridCol w="3200400"/>
              </a:tblGrid>
              <a:tr h="3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Дни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недели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2A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2A0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03.04; 10.04; 17.04 (четверг)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  <a:tc>
                  <a:txBody>
                    <a:bodyPr/>
                    <a:lstStyle/>
                    <a:p>
                      <a:pPr marL="8255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12.00. – 15.00.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04.04; 11.04; 18.04 (пятница)</a:t>
                      </a:r>
                      <a:endParaRPr sz="2400" b="1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AEE"/>
                    </a:solidFill>
                  </a:tcPr>
                </a:tc>
                <a:tc>
                  <a:txBody>
                    <a:bodyPr/>
                    <a:lstStyle/>
                    <a:p>
                      <a:pPr marL="8255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09.00. – 13.00.</a:t>
                      </a:r>
                      <a:endParaRPr sz="2400" b="1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AEE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07.04; 14.04 (понедельник)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  <a:tc>
                  <a:txBody>
                    <a:bodyPr/>
                    <a:lstStyle/>
                    <a:p>
                      <a:pPr marL="7931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09.00. – 13.00. 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08.04; 15.04 (вторник)</a:t>
                      </a:r>
                      <a:endParaRPr sz="2400" b="1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AEE"/>
                    </a:solidFill>
                  </a:tcPr>
                </a:tc>
                <a:tc>
                  <a:txBody>
                    <a:bodyPr/>
                    <a:lstStyle/>
                    <a:p>
                      <a:pPr marL="8255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12.00. – 15.00.</a:t>
                      </a:r>
                      <a:endParaRPr sz="2400" b="1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AEE"/>
                    </a:solidFill>
                  </a:tcPr>
                </a:tc>
              </a:tr>
              <a:tr h="3765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09.04; 16.04 (среда)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  <a:tc>
                  <a:txBody>
                    <a:bodyPr/>
                    <a:lstStyle/>
                    <a:p>
                      <a:pPr marL="8255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09.00. – 13.00.</a:t>
                      </a:r>
                      <a:endParaRPr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2D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306" y="1624711"/>
            <a:ext cx="693102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Телефоны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горячей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линии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технической </a:t>
            </a:r>
            <a:r>
              <a:rPr sz="2800" dirty="0">
                <a:latin typeface="Arial"/>
                <a:cs typeface="Arial"/>
              </a:rPr>
              <a:t>поддержки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для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родителей:</a:t>
            </a:r>
            <a:endParaRPr sz="28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2800" b="0" spc="-10" dirty="0">
                <a:latin typeface="Arial MT"/>
                <a:cs typeface="Arial MT"/>
              </a:rPr>
              <a:t>8-</a:t>
            </a:r>
            <a:r>
              <a:rPr sz="2800" b="0" spc="-20" dirty="0">
                <a:latin typeface="Arial MT"/>
                <a:cs typeface="Arial MT"/>
              </a:rPr>
              <a:t>922-949-99-</a:t>
            </a:r>
            <a:r>
              <a:rPr sz="2800" b="0" spc="-25" dirty="0">
                <a:latin typeface="Arial MT"/>
                <a:cs typeface="Arial MT"/>
              </a:rPr>
              <a:t>54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3074" y="2904566"/>
            <a:ext cx="7520305" cy="275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835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Arial MT"/>
                <a:cs typeface="Arial MT"/>
              </a:rPr>
              <a:t>8-922-948-50-</a:t>
            </a:r>
            <a:r>
              <a:rPr sz="2800" spc="-25" dirty="0">
                <a:latin typeface="Arial MT"/>
                <a:cs typeface="Arial MT"/>
              </a:rPr>
              <a:t>12</a:t>
            </a:r>
            <a:endParaRPr sz="2800">
              <a:latin typeface="Arial MT"/>
              <a:cs typeface="Arial MT"/>
            </a:endParaRPr>
          </a:p>
          <a:p>
            <a:pPr marL="76835" algn="ctr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Arial MT"/>
                <a:cs typeface="Arial MT"/>
              </a:rPr>
              <a:t>8-</a:t>
            </a:r>
            <a:r>
              <a:rPr sz="2800" spc="-20" dirty="0">
                <a:latin typeface="Arial MT"/>
                <a:cs typeface="Arial MT"/>
              </a:rPr>
              <a:t>922-963-78-</a:t>
            </a:r>
            <a:r>
              <a:rPr sz="2800" spc="-25" dirty="0">
                <a:latin typeface="Arial MT"/>
                <a:cs typeface="Arial MT"/>
              </a:rPr>
              <a:t>52</a:t>
            </a:r>
            <a:endParaRPr sz="2800">
              <a:latin typeface="Arial MT"/>
              <a:cs typeface="Arial MT"/>
            </a:endParaRPr>
          </a:p>
          <a:p>
            <a:pPr marL="76835" algn="ctr">
              <a:lnSpc>
                <a:spcPct val="100000"/>
              </a:lnSpc>
            </a:pPr>
            <a:r>
              <a:rPr sz="2800" spc="-10" dirty="0">
                <a:latin typeface="Arial MT"/>
                <a:cs typeface="Arial MT"/>
              </a:rPr>
              <a:t>8-</a:t>
            </a:r>
            <a:r>
              <a:rPr sz="2800" spc="-20" dirty="0">
                <a:latin typeface="Arial MT"/>
                <a:cs typeface="Arial MT"/>
              </a:rPr>
              <a:t>922-963-35-</a:t>
            </a:r>
            <a:r>
              <a:rPr sz="2800" spc="-25" dirty="0">
                <a:latin typeface="Arial MT"/>
                <a:cs typeface="Arial MT"/>
              </a:rPr>
              <a:t>63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435"/>
              </a:spcBef>
            </a:pPr>
            <a:endParaRPr sz="2800">
              <a:latin typeface="Arial MT"/>
              <a:cs typeface="Arial MT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Microsoft Sans Serif"/>
                <a:cs typeface="Microsoft Sans Serif"/>
              </a:rPr>
              <a:t>Почта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КОГАУ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"Центр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оценки</a:t>
            </a:r>
            <a:r>
              <a:rPr sz="2400" spc="-9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качества</a:t>
            </a:r>
            <a:r>
              <a:rPr sz="2400" spc="-9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образования": </a:t>
            </a:r>
            <a:r>
              <a:rPr sz="2400" spc="-25" dirty="0">
                <a:latin typeface="Arial MT"/>
                <a:cs typeface="Arial MT"/>
                <a:hlinkClick r:id="rId2"/>
              </a:rPr>
              <a:t>ikt_coko@e-</a:t>
            </a:r>
            <a:r>
              <a:rPr sz="2400" spc="-10" dirty="0">
                <a:latin typeface="Arial MT"/>
                <a:cs typeface="Arial MT"/>
                <a:hlinkClick r:id="rId2"/>
              </a:rPr>
              <a:t>kirov.ru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8340" rIns="0" bIns="0" rtlCol="0">
            <a:spAutoFit/>
          </a:bodyPr>
          <a:lstStyle/>
          <a:p>
            <a:pPr marL="508634">
              <a:lnSpc>
                <a:spcPct val="100000"/>
              </a:lnSpc>
              <a:spcBef>
                <a:spcPts val="105"/>
              </a:spcBef>
            </a:pPr>
            <a:r>
              <a:rPr dirty="0"/>
              <a:t>Контактная</a:t>
            </a:r>
            <a:r>
              <a:rPr spc="-204" dirty="0"/>
              <a:t> </a:t>
            </a:r>
            <a:r>
              <a:rPr spc="-10" dirty="0"/>
              <a:t>информация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5561" y="1988972"/>
            <a:ext cx="6034405" cy="268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2900"/>
              </a:lnSpc>
              <a:spcBef>
                <a:spcPts val="100"/>
              </a:spcBef>
            </a:pPr>
            <a:r>
              <a:rPr lang="ru-RU" sz="2800" spc="-20" dirty="0" smtClean="0">
                <a:latin typeface="Calibri"/>
                <a:cs typeface="Calibri"/>
              </a:rPr>
              <a:t>Соболева Марина </a:t>
            </a:r>
            <a:r>
              <a:rPr lang="ru-RU" sz="2800" spc="-20" dirty="0">
                <a:latin typeface="Calibri"/>
                <a:cs typeface="Calibri"/>
              </a:rPr>
              <a:t>А</a:t>
            </a:r>
            <a:r>
              <a:rPr lang="ru-RU" sz="2800" spc="-20" dirty="0" smtClean="0">
                <a:latin typeface="Calibri"/>
                <a:cs typeface="Calibri"/>
              </a:rPr>
              <a:t>натольевна</a:t>
            </a:r>
            <a:r>
              <a:rPr sz="2800" spc="-10" smtClean="0">
                <a:latin typeface="Calibri"/>
                <a:cs typeface="Calibri"/>
              </a:rPr>
              <a:t>, </a:t>
            </a:r>
            <a:r>
              <a:rPr sz="2800" spc="-10" dirty="0">
                <a:latin typeface="Calibri"/>
                <a:cs typeface="Calibri"/>
              </a:rPr>
              <a:t>заместитель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директора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по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УВР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90"/>
              </a:spcBef>
            </a:pP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b="1" dirty="0">
                <a:latin typeface="Calibri"/>
                <a:cs typeface="Calibri"/>
              </a:rPr>
              <a:t>телефон: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54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–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86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-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54</a:t>
            </a:r>
            <a:endParaRPr sz="2800">
              <a:latin typeface="Calibri"/>
              <a:cs typeface="Calibri"/>
            </a:endParaRPr>
          </a:p>
          <a:p>
            <a:pPr marR="635" algn="ctr">
              <a:lnSpc>
                <a:spcPct val="100000"/>
              </a:lnSpc>
              <a:spcBef>
                <a:spcPts val="969"/>
              </a:spcBef>
            </a:pPr>
            <a:r>
              <a:rPr sz="2800" b="1" spc="-25" dirty="0">
                <a:latin typeface="Calibri"/>
                <a:cs typeface="Calibri"/>
              </a:rPr>
              <a:t>Е-</a:t>
            </a:r>
            <a:r>
              <a:rPr sz="2800" b="1" dirty="0">
                <a:latin typeface="Calibri"/>
                <a:cs typeface="Calibri"/>
              </a:rPr>
              <a:t>mail: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sch37@kirovedu.ru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193" rIns="0" bIns="0" rtlCol="0">
            <a:spAutoFit/>
          </a:bodyPr>
          <a:lstStyle/>
          <a:p>
            <a:pPr marL="1533525" marR="5080" indent="-589915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Федеральные</a:t>
            </a:r>
            <a:r>
              <a:rPr sz="3200" spc="-70" dirty="0"/>
              <a:t> </a:t>
            </a:r>
            <a:r>
              <a:rPr sz="3200" spc="-10" dirty="0"/>
              <a:t>нормативные </a:t>
            </a:r>
            <a:r>
              <a:rPr sz="3200" dirty="0"/>
              <a:t>правовые</a:t>
            </a:r>
            <a:r>
              <a:rPr sz="3200" spc="-15" dirty="0"/>
              <a:t> </a:t>
            </a:r>
            <a:r>
              <a:rPr sz="3200" spc="-10" dirty="0"/>
              <a:t>документы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92100" y="1611833"/>
            <a:ext cx="8563610" cy="4703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7490" indent="-224790">
              <a:lnSpc>
                <a:spcPts val="2965"/>
              </a:lnSpc>
              <a:spcBef>
                <a:spcPts val="105"/>
              </a:spcBef>
              <a:buChar char="-"/>
              <a:tabLst>
                <a:tab pos="237490" algn="l"/>
              </a:tabLst>
            </a:pPr>
            <a:r>
              <a:rPr sz="2600" dirty="0">
                <a:latin typeface="Times New Roman"/>
                <a:cs typeface="Times New Roman"/>
              </a:rPr>
              <a:t>Ст.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28,</a:t>
            </a:r>
            <a:r>
              <a:rPr sz="2600" spc="2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55,</a:t>
            </a:r>
            <a:r>
              <a:rPr sz="2600" spc="2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67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Федерального</a:t>
            </a:r>
            <a:r>
              <a:rPr sz="2600" spc="25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закона</a:t>
            </a:r>
            <a:r>
              <a:rPr sz="2600" spc="2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от</a:t>
            </a:r>
            <a:r>
              <a:rPr sz="2600" spc="2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29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декабря</a:t>
            </a:r>
            <a:r>
              <a:rPr sz="2600" spc="25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2012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г.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2600" dirty="0">
                <a:latin typeface="Times New Roman"/>
                <a:cs typeface="Times New Roman"/>
              </a:rPr>
              <a:t>№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273-ФЗ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«Об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образовании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Российской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Федерации»</a:t>
            </a:r>
            <a:endParaRPr sz="2600">
              <a:latin typeface="Times New Roman"/>
              <a:cs typeface="Times New Roman"/>
            </a:endParaRPr>
          </a:p>
          <a:p>
            <a:pPr marL="384175" indent="-371475">
              <a:lnSpc>
                <a:spcPts val="2810"/>
              </a:lnSpc>
              <a:buChar char="-"/>
              <a:tabLst>
                <a:tab pos="384175" algn="l"/>
                <a:tab pos="1663064" algn="l"/>
                <a:tab pos="3897629" algn="l"/>
                <a:tab pos="5153660" algn="l"/>
                <a:tab pos="5725160" algn="l"/>
                <a:tab pos="7473315" algn="l"/>
                <a:tab pos="8051165" algn="l"/>
              </a:tabLst>
            </a:pPr>
            <a:r>
              <a:rPr sz="2600" spc="-10" dirty="0">
                <a:latin typeface="Times New Roman"/>
                <a:cs typeface="Times New Roman"/>
              </a:rPr>
              <a:t>Приказ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Минобрнауки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России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5" dirty="0">
                <a:latin typeface="Times New Roman"/>
                <a:cs typeface="Times New Roman"/>
              </a:rPr>
              <a:t>от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02.09.2020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0" dirty="0">
                <a:latin typeface="Times New Roman"/>
                <a:cs typeface="Times New Roman"/>
              </a:rPr>
              <a:t>№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5" dirty="0">
                <a:latin typeface="Times New Roman"/>
                <a:cs typeface="Times New Roman"/>
              </a:rPr>
              <a:t>458</a:t>
            </a:r>
            <a:endParaRPr sz="2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155"/>
              </a:spcBef>
            </a:pPr>
            <a:r>
              <a:rPr sz="2600" dirty="0">
                <a:latin typeface="Times New Roman"/>
                <a:cs typeface="Times New Roman"/>
              </a:rPr>
              <a:t>«Об</a:t>
            </a:r>
            <a:r>
              <a:rPr sz="2600" spc="5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утверждении</a:t>
            </a:r>
            <a:r>
              <a:rPr sz="2600" spc="6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Порядка</a:t>
            </a:r>
            <a:r>
              <a:rPr sz="2600" spc="59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приёма</a:t>
            </a:r>
            <a:r>
              <a:rPr sz="2600" spc="6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60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обучение</a:t>
            </a:r>
            <a:r>
              <a:rPr sz="2600" spc="600" dirty="0">
                <a:latin typeface="Times New Roman"/>
                <a:cs typeface="Times New Roman"/>
              </a:rPr>
              <a:t>  </a:t>
            </a:r>
            <a:r>
              <a:rPr sz="2600" spc="-25" dirty="0">
                <a:latin typeface="Times New Roman"/>
                <a:cs typeface="Times New Roman"/>
              </a:rPr>
              <a:t>по </a:t>
            </a:r>
            <a:r>
              <a:rPr sz="2600" dirty="0">
                <a:latin typeface="Times New Roman"/>
                <a:cs typeface="Times New Roman"/>
              </a:rPr>
              <a:t>образовательным</a:t>
            </a:r>
            <a:r>
              <a:rPr sz="2600" spc="415" dirty="0">
                <a:latin typeface="Times New Roman"/>
                <a:cs typeface="Times New Roman"/>
              </a:rPr>
              <a:t>    </a:t>
            </a:r>
            <a:r>
              <a:rPr sz="2600" dirty="0">
                <a:latin typeface="Times New Roman"/>
                <a:cs typeface="Times New Roman"/>
              </a:rPr>
              <a:t>программам</a:t>
            </a:r>
            <a:r>
              <a:rPr sz="2600" spc="420" dirty="0">
                <a:latin typeface="Times New Roman"/>
                <a:cs typeface="Times New Roman"/>
              </a:rPr>
              <a:t>    </a:t>
            </a:r>
            <a:r>
              <a:rPr sz="2600" dirty="0">
                <a:latin typeface="Times New Roman"/>
                <a:cs typeface="Times New Roman"/>
              </a:rPr>
              <a:t>начального</a:t>
            </a:r>
            <a:r>
              <a:rPr sz="2600" spc="409" dirty="0">
                <a:latin typeface="Times New Roman"/>
                <a:cs typeface="Times New Roman"/>
              </a:rPr>
              <a:t>    </a:t>
            </a:r>
            <a:r>
              <a:rPr sz="2600" spc="-10" dirty="0">
                <a:latin typeface="Times New Roman"/>
                <a:cs typeface="Times New Roman"/>
              </a:rPr>
              <a:t>общего, </a:t>
            </a:r>
            <a:r>
              <a:rPr sz="2600" dirty="0">
                <a:latin typeface="Times New Roman"/>
                <a:cs typeface="Times New Roman"/>
              </a:rPr>
              <a:t>основного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общего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среднего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общего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образования»</a:t>
            </a:r>
            <a:endParaRPr sz="2600">
              <a:latin typeface="Times New Roman"/>
              <a:cs typeface="Times New Roman"/>
            </a:endParaRPr>
          </a:p>
          <a:p>
            <a:pPr marL="12700" marR="5715" indent="212725" algn="just">
              <a:lnSpc>
                <a:spcPct val="90000"/>
              </a:lnSpc>
              <a:buChar char="-"/>
              <a:tabLst>
                <a:tab pos="225425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редакции</a:t>
            </a:r>
            <a:r>
              <a:rPr sz="2600" spc="1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Федерального</a:t>
            </a:r>
            <a:r>
              <a:rPr sz="2600" spc="1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закона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от</a:t>
            </a:r>
            <a:r>
              <a:rPr sz="2600" spc="1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24.06.2023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№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281-</a:t>
            </a:r>
            <a:r>
              <a:rPr sz="2600" spc="-25" dirty="0">
                <a:latin typeface="Times New Roman"/>
                <a:cs typeface="Times New Roman"/>
              </a:rPr>
              <a:t>ФЗ </a:t>
            </a:r>
            <a:r>
              <a:rPr sz="2600" dirty="0">
                <a:latin typeface="Times New Roman"/>
                <a:cs typeface="Times New Roman"/>
              </a:rPr>
              <a:t>внесены</a:t>
            </a:r>
            <a:r>
              <a:rPr sz="2600" spc="5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изменения</a:t>
            </a:r>
            <a:r>
              <a:rPr sz="2600" spc="5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п.8</a:t>
            </a:r>
            <a:r>
              <a:rPr sz="2600" spc="5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статьи</a:t>
            </a:r>
            <a:r>
              <a:rPr sz="2600" spc="5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24</a:t>
            </a:r>
            <a:r>
              <a:rPr sz="2600" spc="5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№</a:t>
            </a:r>
            <a:r>
              <a:rPr sz="2600" spc="5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76-</a:t>
            </a:r>
            <a:r>
              <a:rPr sz="2600" dirty="0">
                <a:latin typeface="Times New Roman"/>
                <a:cs typeface="Times New Roman"/>
              </a:rPr>
              <a:t>ФЗ</a:t>
            </a:r>
            <a:r>
              <a:rPr sz="2600" spc="5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«О</a:t>
            </a:r>
            <a:r>
              <a:rPr sz="2600" spc="5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статусе </a:t>
            </a:r>
            <a:r>
              <a:rPr sz="2600" dirty="0">
                <a:latin typeface="Times New Roman"/>
                <a:cs typeface="Times New Roman"/>
              </a:rPr>
              <a:t>военнослужащих»</a:t>
            </a:r>
            <a:r>
              <a:rPr sz="2600" spc="58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о</a:t>
            </a:r>
            <a:r>
              <a:rPr sz="2600" spc="2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предоставлении</a:t>
            </a:r>
            <a:r>
              <a:rPr sz="2600" spc="28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во</a:t>
            </a:r>
            <a:r>
              <a:rPr sz="2600" spc="29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внеочередном </a:t>
            </a:r>
            <a:r>
              <a:rPr sz="2600" dirty="0">
                <a:latin typeface="Times New Roman"/>
                <a:cs typeface="Times New Roman"/>
              </a:rPr>
              <a:t>порядке</a:t>
            </a:r>
            <a:r>
              <a:rPr sz="2600" spc="21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места</a:t>
            </a:r>
            <a:r>
              <a:rPr sz="2600" spc="51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229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государственных</a:t>
            </a:r>
            <a:r>
              <a:rPr sz="2600" spc="51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229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муниципальных </a:t>
            </a:r>
            <a:r>
              <a:rPr sz="2600" dirty="0">
                <a:latin typeface="Times New Roman"/>
                <a:cs typeface="Times New Roman"/>
              </a:rPr>
              <a:t>общеобразовательных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организаций</a:t>
            </a:r>
            <a:endParaRPr sz="2600">
              <a:latin typeface="Times New Roman"/>
              <a:cs typeface="Times New Roman"/>
            </a:endParaRPr>
          </a:p>
          <a:p>
            <a:pPr marL="12700" marR="6985" indent="452120" algn="just">
              <a:lnSpc>
                <a:spcPts val="2810"/>
              </a:lnSpc>
              <a:spcBef>
                <a:spcPts val="40"/>
              </a:spcBef>
              <a:buChar char="-"/>
              <a:tabLst>
                <a:tab pos="464820" algn="l"/>
              </a:tabLst>
            </a:pPr>
            <a:r>
              <a:rPr sz="2600" dirty="0">
                <a:latin typeface="Times New Roman"/>
                <a:cs typeface="Times New Roman"/>
              </a:rPr>
              <a:t>Изменения</a:t>
            </a:r>
            <a:r>
              <a:rPr sz="2600" spc="229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24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статье</a:t>
            </a:r>
            <a:r>
              <a:rPr sz="2600" spc="24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28.1</a:t>
            </a:r>
            <a:r>
              <a:rPr sz="2600" spc="245" dirty="0">
                <a:latin typeface="Times New Roman"/>
                <a:cs typeface="Times New Roman"/>
              </a:rPr>
              <a:t>   </a:t>
            </a:r>
            <a:r>
              <a:rPr sz="2600" spc="-10" dirty="0">
                <a:latin typeface="Times New Roman"/>
                <a:cs typeface="Times New Roman"/>
              </a:rPr>
              <a:t>№226-</a:t>
            </a:r>
            <a:r>
              <a:rPr sz="2600" dirty="0">
                <a:latin typeface="Times New Roman"/>
                <a:cs typeface="Times New Roman"/>
              </a:rPr>
              <a:t>ФЗ</a:t>
            </a:r>
            <a:r>
              <a:rPr sz="2600" spc="24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«О</a:t>
            </a:r>
            <a:r>
              <a:rPr sz="2600" spc="245" dirty="0">
                <a:latin typeface="Times New Roman"/>
                <a:cs typeface="Times New Roman"/>
              </a:rPr>
              <a:t>   </a:t>
            </a:r>
            <a:r>
              <a:rPr sz="2600" spc="-10" dirty="0">
                <a:latin typeface="Times New Roman"/>
                <a:cs typeface="Times New Roman"/>
              </a:rPr>
              <a:t>войсках </a:t>
            </a:r>
            <a:r>
              <a:rPr sz="2600" dirty="0">
                <a:latin typeface="Times New Roman"/>
                <a:cs typeface="Times New Roman"/>
              </a:rPr>
              <a:t>национальной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гвардии</a:t>
            </a:r>
            <a:r>
              <a:rPr sz="2600" spc="5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Российской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Федерации»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1564" y="280161"/>
            <a:ext cx="70650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Региональные,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муниципальные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документы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1267713"/>
            <a:ext cx="859663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9745" algn="l"/>
                <a:tab pos="1681480" algn="l"/>
                <a:tab pos="2225675" algn="l"/>
                <a:tab pos="3513454" algn="l"/>
                <a:tab pos="4224020" algn="l"/>
                <a:tab pos="5561965" algn="l"/>
                <a:tab pos="7470775" algn="l"/>
              </a:tabLst>
            </a:pPr>
            <a:r>
              <a:rPr sz="2600" spc="-50" dirty="0">
                <a:latin typeface="Times New Roman"/>
                <a:cs typeface="Times New Roman"/>
              </a:rPr>
              <a:t>-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Часть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0" dirty="0">
                <a:latin typeface="Times New Roman"/>
                <a:cs typeface="Times New Roman"/>
              </a:rPr>
              <a:t>2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статьи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5" dirty="0">
                <a:latin typeface="Times New Roman"/>
                <a:cs typeface="Times New Roman"/>
              </a:rPr>
              <a:t>11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Закона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Кировской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области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1584401"/>
            <a:ext cx="195135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1484" algn="l"/>
              </a:tabLst>
            </a:pPr>
            <a:r>
              <a:rPr sz="2600" spc="-25" dirty="0">
                <a:latin typeface="Times New Roman"/>
                <a:cs typeface="Times New Roman"/>
              </a:rPr>
              <a:t>от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14.10.2013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7523" y="1584401"/>
            <a:ext cx="60229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5930" algn="l"/>
                <a:tab pos="1592580" algn="l"/>
                <a:tab pos="2294255" algn="l"/>
                <a:tab pos="4194810" algn="l"/>
                <a:tab pos="4478020" algn="l"/>
              </a:tabLst>
            </a:pPr>
            <a:r>
              <a:rPr sz="2600" spc="-50" dirty="0">
                <a:latin typeface="Times New Roman"/>
                <a:cs typeface="Times New Roman"/>
              </a:rPr>
              <a:t>№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320-</a:t>
            </a:r>
            <a:r>
              <a:rPr sz="2600" spc="-25" dirty="0">
                <a:latin typeface="Times New Roman"/>
                <a:cs typeface="Times New Roman"/>
              </a:rPr>
              <a:t>ЗО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25" dirty="0">
                <a:latin typeface="Times New Roman"/>
                <a:cs typeface="Times New Roman"/>
              </a:rPr>
              <a:t>«Об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образовании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0" dirty="0">
                <a:latin typeface="Times New Roman"/>
                <a:cs typeface="Times New Roman"/>
              </a:rPr>
              <a:t>в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Кировской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900" y="1902079"/>
            <a:ext cx="8597900" cy="39103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810"/>
              </a:lnSpc>
              <a:spcBef>
                <a:spcPts val="105"/>
              </a:spcBef>
            </a:pPr>
            <a:r>
              <a:rPr sz="2600" spc="-10" dirty="0">
                <a:latin typeface="Times New Roman"/>
                <a:cs typeface="Times New Roman"/>
              </a:rPr>
              <a:t>области»</a:t>
            </a:r>
            <a:endParaRPr sz="2600">
              <a:latin typeface="Times New Roman"/>
              <a:cs typeface="Times New Roman"/>
            </a:endParaRPr>
          </a:p>
          <a:p>
            <a:pPr marL="12700" marR="5080" indent="647065" algn="just">
              <a:lnSpc>
                <a:spcPct val="80000"/>
              </a:lnSpc>
              <a:spcBef>
                <a:spcPts val="310"/>
              </a:spcBef>
              <a:buChar char="-"/>
              <a:tabLst>
                <a:tab pos="659765" algn="l"/>
              </a:tabLst>
            </a:pPr>
            <a:r>
              <a:rPr sz="2600" dirty="0">
                <a:latin typeface="Times New Roman"/>
                <a:cs typeface="Times New Roman"/>
              </a:rPr>
              <a:t>Постановление</a:t>
            </a:r>
            <a:r>
              <a:rPr sz="2600" spc="390" dirty="0">
                <a:latin typeface="Times New Roman"/>
                <a:cs typeface="Times New Roman"/>
              </a:rPr>
              <a:t>    </a:t>
            </a:r>
            <a:r>
              <a:rPr sz="2600" dirty="0">
                <a:latin typeface="Times New Roman"/>
                <a:cs typeface="Times New Roman"/>
              </a:rPr>
              <a:t>администрации</a:t>
            </a:r>
            <a:r>
              <a:rPr sz="2600" spc="400" dirty="0">
                <a:latin typeface="Times New Roman"/>
                <a:cs typeface="Times New Roman"/>
              </a:rPr>
              <a:t>    </a:t>
            </a:r>
            <a:r>
              <a:rPr sz="2600" dirty="0">
                <a:latin typeface="Times New Roman"/>
                <a:cs typeface="Times New Roman"/>
              </a:rPr>
              <a:t>города</a:t>
            </a:r>
            <a:r>
              <a:rPr sz="2600" spc="400" dirty="0">
                <a:latin typeface="Times New Roman"/>
                <a:cs typeface="Times New Roman"/>
              </a:rPr>
              <a:t>    </a:t>
            </a:r>
            <a:r>
              <a:rPr sz="2600" spc="-10" dirty="0">
                <a:latin typeface="Times New Roman"/>
                <a:cs typeface="Times New Roman"/>
              </a:rPr>
              <a:t>Кирова </a:t>
            </a:r>
            <a:r>
              <a:rPr sz="2600" dirty="0">
                <a:latin typeface="Times New Roman"/>
                <a:cs typeface="Times New Roman"/>
              </a:rPr>
              <a:t>от</a:t>
            </a:r>
            <a:r>
              <a:rPr sz="2600" spc="14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14.02.2024</a:t>
            </a:r>
            <a:r>
              <a:rPr sz="2600" spc="14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№</a:t>
            </a:r>
            <a:r>
              <a:rPr sz="2600" spc="14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589-п</a:t>
            </a:r>
            <a:r>
              <a:rPr sz="2600" spc="14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«О</a:t>
            </a:r>
            <a:r>
              <a:rPr sz="2600" spc="14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закреплении</a:t>
            </a:r>
            <a:r>
              <a:rPr sz="2600" spc="13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муниципальных </a:t>
            </a:r>
            <a:r>
              <a:rPr sz="2600" dirty="0">
                <a:latin typeface="Times New Roman"/>
                <a:cs typeface="Times New Roman"/>
              </a:rPr>
              <a:t>общеобразовательных</a:t>
            </a:r>
            <a:r>
              <a:rPr sz="2600" spc="25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организаций</a:t>
            </a:r>
            <a:r>
              <a:rPr sz="2600" spc="25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города</a:t>
            </a:r>
            <a:r>
              <a:rPr sz="2600" spc="25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Кирова</a:t>
            </a:r>
            <a:r>
              <a:rPr sz="2600" spc="250" dirty="0">
                <a:latin typeface="Times New Roman"/>
                <a:cs typeface="Times New Roman"/>
              </a:rPr>
              <a:t>   </a:t>
            </a:r>
            <a:r>
              <a:rPr sz="2600" spc="-25" dirty="0">
                <a:latin typeface="Times New Roman"/>
                <a:cs typeface="Times New Roman"/>
              </a:rPr>
              <a:t>за </a:t>
            </a:r>
            <a:r>
              <a:rPr sz="2600" dirty="0">
                <a:latin typeface="Times New Roman"/>
                <a:cs typeface="Times New Roman"/>
              </a:rPr>
              <a:t>территориями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муниципального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образования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«Город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Киров»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2024</a:t>
            </a:r>
            <a:r>
              <a:rPr sz="2600" spc="-10" dirty="0">
                <a:latin typeface="Times New Roman"/>
                <a:cs typeface="Times New Roman"/>
              </a:rPr>
              <a:t> году»</a:t>
            </a:r>
            <a:endParaRPr sz="2600">
              <a:latin typeface="Times New Roman"/>
              <a:cs typeface="Times New Roman"/>
            </a:endParaRPr>
          </a:p>
          <a:p>
            <a:pPr marL="476884" indent="-464184" algn="just">
              <a:lnSpc>
                <a:spcPts val="2185"/>
              </a:lnSpc>
              <a:buChar char="-"/>
              <a:tabLst>
                <a:tab pos="476884" algn="l"/>
              </a:tabLst>
            </a:pPr>
            <a:r>
              <a:rPr sz="2600" dirty="0">
                <a:latin typeface="Times New Roman"/>
                <a:cs typeface="Times New Roman"/>
              </a:rPr>
              <a:t>Приказ</a:t>
            </a:r>
            <a:r>
              <a:rPr sz="2600" spc="27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начальника</a:t>
            </a:r>
            <a:r>
              <a:rPr sz="2600" spc="28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ДО</a:t>
            </a:r>
            <a:r>
              <a:rPr sz="2600" spc="27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от</a:t>
            </a:r>
            <a:r>
              <a:rPr sz="2600" spc="280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08.12.2021</a:t>
            </a:r>
            <a:r>
              <a:rPr sz="2600" spc="27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№</a:t>
            </a:r>
            <a:r>
              <a:rPr sz="2600" spc="280" dirty="0">
                <a:latin typeface="Times New Roman"/>
                <a:cs typeface="Times New Roman"/>
              </a:rPr>
              <a:t>   </a:t>
            </a:r>
            <a:r>
              <a:rPr sz="2600" spc="-10" dirty="0">
                <a:latin typeface="Times New Roman"/>
                <a:cs typeface="Times New Roman"/>
              </a:rPr>
              <a:t>7-</a:t>
            </a:r>
            <a:r>
              <a:rPr sz="2600" spc="-25" dirty="0">
                <a:latin typeface="Times New Roman"/>
                <a:cs typeface="Times New Roman"/>
              </a:rPr>
              <a:t>611</a:t>
            </a:r>
            <a:endParaRPr sz="2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  <a:spcBef>
                <a:spcPts val="310"/>
              </a:spcBef>
            </a:pPr>
            <a:r>
              <a:rPr sz="2600" dirty="0">
                <a:latin typeface="Times New Roman"/>
                <a:cs typeface="Times New Roman"/>
              </a:rPr>
              <a:t>«Об</a:t>
            </a:r>
            <a:r>
              <a:rPr sz="2600" spc="2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утверждении</a:t>
            </a:r>
            <a:r>
              <a:rPr sz="2600" spc="3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Порядка</a:t>
            </a:r>
            <a:r>
              <a:rPr sz="2600" spc="3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выдачи</a:t>
            </a:r>
            <a:r>
              <a:rPr sz="2600" spc="3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разрешения</a:t>
            </a:r>
            <a:r>
              <a:rPr sz="2600" spc="3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25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прием </a:t>
            </a:r>
            <a:r>
              <a:rPr sz="2600" dirty="0">
                <a:latin typeface="Times New Roman"/>
                <a:cs typeface="Times New Roman"/>
              </a:rPr>
              <a:t>детей,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не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достигших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возраста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шести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лет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шести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месяцев,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и </a:t>
            </a:r>
            <a:r>
              <a:rPr sz="2600" dirty="0">
                <a:latin typeface="Times New Roman"/>
                <a:cs typeface="Times New Roman"/>
              </a:rPr>
              <a:t>детей</a:t>
            </a:r>
            <a:r>
              <a:rPr sz="2600" spc="4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старше</a:t>
            </a:r>
            <a:r>
              <a:rPr sz="2600" spc="4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восьми</a:t>
            </a:r>
            <a:r>
              <a:rPr sz="2600" spc="48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лет</a:t>
            </a:r>
            <a:r>
              <a:rPr sz="2600" spc="5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5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образовательную</a:t>
            </a:r>
            <a:r>
              <a:rPr sz="2600" spc="49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организацию </a:t>
            </a:r>
            <a:r>
              <a:rPr sz="2600" dirty="0">
                <a:latin typeface="Times New Roman"/>
                <a:cs typeface="Times New Roman"/>
              </a:rPr>
              <a:t>на</a:t>
            </a:r>
            <a:r>
              <a:rPr sz="2600" spc="509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обучение</a:t>
            </a:r>
            <a:r>
              <a:rPr sz="2600" spc="509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по</a:t>
            </a:r>
            <a:r>
              <a:rPr sz="2600" spc="509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программам</a:t>
            </a:r>
            <a:r>
              <a:rPr sz="2600" spc="515" dirty="0">
                <a:latin typeface="Times New Roman"/>
                <a:cs typeface="Times New Roman"/>
              </a:rPr>
              <a:t>   </a:t>
            </a:r>
            <a:r>
              <a:rPr sz="2600" dirty="0">
                <a:latin typeface="Times New Roman"/>
                <a:cs typeface="Times New Roman"/>
              </a:rPr>
              <a:t>начального</a:t>
            </a:r>
            <a:r>
              <a:rPr sz="2600" spc="509" dirty="0">
                <a:latin typeface="Times New Roman"/>
                <a:cs typeface="Times New Roman"/>
              </a:rPr>
              <a:t>   </a:t>
            </a:r>
            <a:r>
              <a:rPr sz="2600" spc="-10" dirty="0">
                <a:latin typeface="Times New Roman"/>
                <a:cs typeface="Times New Roman"/>
              </a:rPr>
              <a:t>общего образования»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9942" y="159511"/>
            <a:ext cx="743521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42545" algn="ctr">
              <a:lnSpc>
                <a:spcPct val="100000"/>
              </a:lnSpc>
              <a:spcBef>
                <a:spcPts val="95"/>
              </a:spcBef>
              <a:tabLst>
                <a:tab pos="4053204" algn="l"/>
              </a:tabLst>
            </a:pPr>
            <a:r>
              <a:rPr sz="4000" spc="-20" dirty="0"/>
              <a:t>Численность</a:t>
            </a:r>
            <a:r>
              <a:rPr sz="4000" spc="-105" dirty="0"/>
              <a:t> </a:t>
            </a:r>
            <a:r>
              <a:rPr sz="4000" dirty="0"/>
              <a:t>1</a:t>
            </a:r>
            <a:r>
              <a:rPr sz="4000" spc="-140" dirty="0"/>
              <a:t> </a:t>
            </a:r>
            <a:r>
              <a:rPr sz="4000" spc="-25" dirty="0"/>
              <a:t>–х</a:t>
            </a:r>
            <a:r>
              <a:rPr sz="4000" dirty="0"/>
              <a:t>	классов</a:t>
            </a:r>
            <a:r>
              <a:rPr sz="4000" spc="-170" dirty="0"/>
              <a:t> </a:t>
            </a:r>
            <a:r>
              <a:rPr sz="4000" spc="-50" dirty="0"/>
              <a:t>в </a:t>
            </a:r>
            <a:r>
              <a:rPr sz="4000" dirty="0"/>
              <a:t>МОАУ</a:t>
            </a:r>
            <a:r>
              <a:rPr sz="4000" spc="-85" dirty="0"/>
              <a:t> </a:t>
            </a:r>
            <a:r>
              <a:rPr sz="4000" dirty="0"/>
              <a:t>СОШ</a:t>
            </a:r>
            <a:r>
              <a:rPr sz="4000" spc="-60" dirty="0"/>
              <a:t> </a:t>
            </a:r>
            <a:r>
              <a:rPr sz="4000" dirty="0"/>
              <a:t>с</a:t>
            </a:r>
            <a:r>
              <a:rPr sz="4000" spc="-95" dirty="0"/>
              <a:t> </a:t>
            </a:r>
            <a:r>
              <a:rPr sz="4000" dirty="0"/>
              <a:t>УИОП</a:t>
            </a:r>
            <a:r>
              <a:rPr sz="4000" spc="-60" dirty="0"/>
              <a:t> </a:t>
            </a:r>
            <a:r>
              <a:rPr sz="4000" dirty="0"/>
              <a:t>№</a:t>
            </a:r>
            <a:r>
              <a:rPr sz="4000" spc="-60" dirty="0"/>
              <a:t> </a:t>
            </a:r>
            <a:r>
              <a:rPr sz="4000" dirty="0"/>
              <a:t>3</a:t>
            </a:r>
            <a:r>
              <a:rPr sz="4000" spc="-90" dirty="0"/>
              <a:t> </a:t>
            </a:r>
            <a:r>
              <a:rPr sz="4000" dirty="0"/>
              <a:t>г.</a:t>
            </a:r>
            <a:r>
              <a:rPr sz="4000" spc="-80" dirty="0"/>
              <a:t> </a:t>
            </a:r>
            <a:r>
              <a:rPr sz="4000" spc="-10" dirty="0"/>
              <a:t>Кирова </a:t>
            </a:r>
            <a:r>
              <a:rPr sz="4000" dirty="0"/>
              <a:t>2024</a:t>
            </a:r>
            <a:r>
              <a:rPr sz="4000" spc="-125" dirty="0"/>
              <a:t> </a:t>
            </a:r>
            <a:r>
              <a:rPr sz="4000" dirty="0"/>
              <a:t>–</a:t>
            </a:r>
            <a:r>
              <a:rPr sz="4000" spc="-85" dirty="0"/>
              <a:t> </a:t>
            </a:r>
            <a:r>
              <a:rPr sz="4000" dirty="0"/>
              <a:t>2025</a:t>
            </a:r>
            <a:r>
              <a:rPr sz="4000" spc="-85" dirty="0"/>
              <a:t> </a:t>
            </a:r>
            <a:r>
              <a:rPr sz="4000" dirty="0"/>
              <a:t>учебном</a:t>
            </a:r>
            <a:r>
              <a:rPr sz="4000" spc="-75" dirty="0"/>
              <a:t> </a:t>
            </a:r>
            <a:r>
              <a:rPr sz="4000" spc="-10" dirty="0"/>
              <a:t>году: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590545" y="2374616"/>
            <a:ext cx="3481070" cy="398208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17500" marR="434340" indent="8890" algn="just">
              <a:lnSpc>
                <a:spcPct val="120700"/>
              </a:lnSpc>
              <a:spcBef>
                <a:spcPts val="70"/>
              </a:spcBef>
            </a:pPr>
            <a:r>
              <a:rPr sz="3200" dirty="0">
                <a:latin typeface="Calibri"/>
                <a:cs typeface="Calibri"/>
              </a:rPr>
              <a:t>1а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4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30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 </a:t>
            </a:r>
            <a:r>
              <a:rPr sz="3200" dirty="0">
                <a:latin typeface="Calibri"/>
                <a:cs typeface="Calibri"/>
              </a:rPr>
              <a:t>1б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3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10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 </a:t>
            </a:r>
            <a:r>
              <a:rPr sz="3200" dirty="0">
                <a:latin typeface="Calibri"/>
                <a:cs typeface="Calibri"/>
              </a:rPr>
              <a:t>1в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65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45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 </a:t>
            </a:r>
            <a:r>
              <a:rPr sz="3200" dirty="0">
                <a:latin typeface="Calibri"/>
                <a:cs typeface="Calibri"/>
              </a:rPr>
              <a:t>1г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-5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-40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 </a:t>
            </a:r>
            <a:r>
              <a:rPr sz="3200" dirty="0">
                <a:latin typeface="Calibri"/>
                <a:cs typeface="Calibri"/>
              </a:rPr>
              <a:t>1д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-55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-45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Calibri"/>
                <a:cs typeface="Calibri"/>
              </a:rPr>
              <a:t>Итого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-65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1</a:t>
            </a:r>
            <a:r>
              <a:rPr lang="ru-RU" sz="3200" dirty="0" smtClean="0">
                <a:latin typeface="Calibri"/>
                <a:cs typeface="Calibri"/>
              </a:rPr>
              <a:t>25</a:t>
            </a:r>
            <a:r>
              <a:rPr sz="3200" spc="-60" smtClean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919" y="25400"/>
            <a:ext cx="7903845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410" marR="91440" algn="ctr">
              <a:lnSpc>
                <a:spcPct val="100000"/>
              </a:lnSpc>
              <a:spcBef>
                <a:spcPts val="100"/>
              </a:spcBef>
            </a:pPr>
            <a:r>
              <a:rPr sz="3200" spc="-45" dirty="0"/>
              <a:t>Территория</a:t>
            </a:r>
            <a:r>
              <a:rPr sz="3200" spc="-125" dirty="0"/>
              <a:t> </a:t>
            </a:r>
            <a:r>
              <a:rPr sz="3200" dirty="0"/>
              <a:t>микрорайона,</a:t>
            </a:r>
            <a:r>
              <a:rPr sz="3200" spc="-160" dirty="0"/>
              <a:t> </a:t>
            </a:r>
            <a:r>
              <a:rPr sz="3200" dirty="0"/>
              <a:t>закрепленная</a:t>
            </a:r>
            <a:r>
              <a:rPr sz="3200" spc="-100" dirty="0"/>
              <a:t> </a:t>
            </a:r>
            <a:r>
              <a:rPr sz="3200" spc="-25" dirty="0"/>
              <a:t>за </a:t>
            </a:r>
            <a:r>
              <a:rPr sz="3200" spc="-20" dirty="0"/>
              <a:t>МОАУ</a:t>
            </a:r>
            <a:r>
              <a:rPr sz="3200" spc="-150" dirty="0"/>
              <a:t> </a:t>
            </a:r>
            <a:r>
              <a:rPr sz="3200" dirty="0"/>
              <a:t>СОШ</a:t>
            </a:r>
            <a:r>
              <a:rPr sz="3200" spc="-75" dirty="0"/>
              <a:t> </a:t>
            </a:r>
            <a:r>
              <a:rPr sz="3200" dirty="0"/>
              <a:t>с</a:t>
            </a:r>
            <a:r>
              <a:rPr sz="3200" spc="-70" dirty="0"/>
              <a:t> </a:t>
            </a:r>
            <a:r>
              <a:rPr sz="3200" dirty="0"/>
              <a:t>УИОП</a:t>
            </a:r>
            <a:r>
              <a:rPr sz="3200" spc="-95" dirty="0"/>
              <a:t> </a:t>
            </a:r>
            <a:r>
              <a:rPr sz="3200" dirty="0"/>
              <a:t>№</a:t>
            </a:r>
            <a:r>
              <a:rPr sz="3200" spc="-75" dirty="0"/>
              <a:t> </a:t>
            </a:r>
            <a:r>
              <a:rPr sz="3200" dirty="0"/>
              <a:t>37</a:t>
            </a:r>
            <a:r>
              <a:rPr sz="3200" spc="-65" dirty="0"/>
              <a:t> </a:t>
            </a:r>
            <a:r>
              <a:rPr sz="3200" dirty="0"/>
              <a:t>г.</a:t>
            </a:r>
            <a:r>
              <a:rPr sz="3200" spc="-95" dirty="0"/>
              <a:t> </a:t>
            </a:r>
            <a:r>
              <a:rPr sz="3200" spc="-10" dirty="0"/>
              <a:t>Кирова</a:t>
            </a:r>
            <a:endParaRPr sz="3200"/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800" spc="-20" dirty="0"/>
              <a:t>(утверждена</a:t>
            </a:r>
            <a:r>
              <a:rPr sz="1800" spc="-50" dirty="0"/>
              <a:t> </a:t>
            </a:r>
            <a:r>
              <a:rPr sz="1800" spc="-10" dirty="0"/>
              <a:t>постановлением</a:t>
            </a:r>
            <a:r>
              <a:rPr sz="1800" spc="-55" dirty="0"/>
              <a:t> </a:t>
            </a:r>
            <a:r>
              <a:rPr sz="1800" spc="-10" dirty="0"/>
              <a:t>администрации</a:t>
            </a:r>
            <a:r>
              <a:rPr sz="1800" spc="-25" dirty="0"/>
              <a:t> </a:t>
            </a:r>
            <a:r>
              <a:rPr sz="1800" dirty="0"/>
              <a:t>г. Кирова</a:t>
            </a:r>
            <a:r>
              <a:rPr sz="1800" spc="-50" dirty="0"/>
              <a:t> </a:t>
            </a:r>
            <a:r>
              <a:rPr sz="1800" dirty="0"/>
              <a:t>№</a:t>
            </a:r>
            <a:r>
              <a:rPr sz="1800" spc="30" dirty="0"/>
              <a:t> </a:t>
            </a:r>
            <a:r>
              <a:rPr sz="1800" spc="-30" dirty="0"/>
              <a:t>589-</a:t>
            </a:r>
            <a:r>
              <a:rPr sz="1800" dirty="0"/>
              <a:t>П</a:t>
            </a:r>
            <a:r>
              <a:rPr sz="1800" spc="20" dirty="0"/>
              <a:t> </a:t>
            </a:r>
            <a:r>
              <a:rPr sz="1800"/>
              <a:t>от</a:t>
            </a:r>
            <a:r>
              <a:rPr sz="1800" spc="-5"/>
              <a:t> </a:t>
            </a:r>
            <a:r>
              <a:rPr lang="ru-RU" sz="1800" spc="-10" dirty="0" smtClean="0"/>
              <a:t>03.03</a:t>
            </a:r>
            <a:r>
              <a:rPr sz="1800" spc="-10" smtClean="0"/>
              <a:t>.202</a:t>
            </a:r>
            <a:r>
              <a:rPr lang="ru-RU" sz="1800" spc="-10" dirty="0" smtClean="0"/>
              <a:t>5</a:t>
            </a:r>
            <a:r>
              <a:rPr sz="1800" spc="-10" smtClean="0"/>
              <a:t>)</a:t>
            </a:r>
            <a:endParaRPr sz="1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355" y="1344165"/>
            <a:ext cx="8781288" cy="54924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1371600"/>
            <a:ext cx="8686800" cy="5398008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3837" y="1366837"/>
          <a:ext cx="8686800" cy="5393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6172200"/>
              </a:tblGrid>
              <a:tr h="346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улица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Номер</a:t>
                      </a:r>
                      <a:r>
                        <a:rPr sz="21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дома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Воровского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73,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73а,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75, 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75а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Молодой</a:t>
                      </a:r>
                      <a:endParaRPr sz="2100">
                        <a:latin typeface="Calibri"/>
                        <a:cs typeface="Calibri"/>
                      </a:endParaRPr>
                    </a:p>
                    <a:p>
                      <a:pPr marL="5588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Гвардии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44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,45,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46,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46а,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48а</a:t>
                      </a:r>
                      <a:r>
                        <a:rPr sz="2100">
                          <a:latin typeface="Calibri"/>
                          <a:cs typeface="Calibri"/>
                        </a:rPr>
                        <a:t>,</a:t>
                      </a:r>
                      <a:r>
                        <a:rPr sz="2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mtClean="0">
                          <a:latin typeface="Calibri"/>
                          <a:cs typeface="Calibri"/>
                        </a:rPr>
                        <a:t>51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, 52,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57,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63, 65,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70, 72,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74,</a:t>
                      </a:r>
                      <a:endParaRPr sz="2100">
                        <a:latin typeface="Calibri"/>
                        <a:cs typeface="Calibri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76,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78, 84а,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84б,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84/2,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84/5,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84/6;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61404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Маклина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2235"/>
                        </a:lnSpc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1а,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5а 7,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11, 28,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29, 30,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32а,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32б,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37,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39, 45,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47, 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47а,</a:t>
                      </a:r>
                      <a:endParaRPr sz="2100">
                        <a:latin typeface="Calibri"/>
                        <a:cs typeface="Calibri"/>
                      </a:endParaRPr>
                    </a:p>
                    <a:p>
                      <a:pPr marL="56515">
                        <a:lnSpc>
                          <a:spcPts val="2475"/>
                        </a:lnSpc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49,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49а;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Дерендяева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50,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59, 61,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61/2,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61а,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62а,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64, 70,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71, 72,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73,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75/2,</a:t>
                      </a:r>
                      <a:endParaRPr sz="2100">
                        <a:latin typeface="Calibri"/>
                        <a:cs typeface="Calibri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75/3,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79,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89,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91;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Карла</a:t>
                      </a:r>
                      <a:r>
                        <a:rPr sz="2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Либкнехта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89,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93,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95,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97,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105,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106,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107,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108,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109,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111,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112,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120;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Стальной</a:t>
                      </a:r>
                      <a:r>
                        <a:rPr sz="2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пер.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3,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5,</a:t>
                      </a:r>
                      <a:r>
                        <a:rPr sz="2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0" dirty="0">
                          <a:latin typeface="Calibri"/>
                          <a:cs typeface="Calibri"/>
                        </a:rPr>
                        <a:t>7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Октябрьский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пр-</a:t>
                      </a:r>
                      <a:r>
                        <a:rPr sz="2100" spc="-50" dirty="0">
                          <a:latin typeface="Calibri"/>
                          <a:cs typeface="Calibri"/>
                        </a:rPr>
                        <a:t>т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72,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74, 76,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78, 80,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82а,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84,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86, 88,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127;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Герцена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56,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58, 64,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72, 83,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87, 87а,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89, 91,</a:t>
                      </a:r>
                      <a:r>
                        <a:rPr sz="2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93;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Карла</a:t>
                      </a:r>
                      <a:r>
                        <a:rPr sz="2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Маркса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89,</a:t>
                      </a:r>
                      <a:r>
                        <a:rPr sz="2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25" dirty="0">
                          <a:latin typeface="Calibri"/>
                          <a:cs typeface="Calibri"/>
                        </a:rPr>
                        <a:t>91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Горького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100">
                          <a:latin typeface="Calibri"/>
                          <a:cs typeface="Calibri"/>
                        </a:rPr>
                        <a:t>,</a:t>
                      </a:r>
                      <a:r>
                        <a:rPr sz="2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mtClean="0">
                          <a:latin typeface="Calibri"/>
                          <a:cs typeface="Calibri"/>
                        </a:rPr>
                        <a:t>3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Ул.</a:t>
                      </a:r>
                      <a:r>
                        <a:rPr sz="2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Спасская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100" spc="-25" dirty="0">
                          <a:latin typeface="Calibri"/>
                          <a:cs typeface="Calibri"/>
                        </a:rPr>
                        <a:t>62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7C5F9F"/>
                      </a:solidFill>
                      <a:prstDash val="solid"/>
                    </a:lnL>
                    <a:lnR w="9525">
                      <a:solidFill>
                        <a:srgbClr val="7C5F9F"/>
                      </a:solidFill>
                      <a:prstDash val="solid"/>
                    </a:lnR>
                    <a:lnT w="9525">
                      <a:solidFill>
                        <a:srgbClr val="7C5F9F"/>
                      </a:solidFill>
                      <a:prstDash val="solid"/>
                    </a:lnT>
                    <a:lnB w="9525">
                      <a:solidFill>
                        <a:srgbClr val="7C5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2457" y="242061"/>
            <a:ext cx="600456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Прием</a:t>
            </a:r>
            <a:r>
              <a:rPr sz="4000" spc="-160" dirty="0"/>
              <a:t> </a:t>
            </a:r>
            <a:r>
              <a:rPr sz="4000" dirty="0"/>
              <a:t>в</a:t>
            </a:r>
            <a:r>
              <a:rPr sz="4000" spc="-165" dirty="0"/>
              <a:t> </a:t>
            </a:r>
            <a:r>
              <a:rPr sz="4000" spc="-10" dirty="0"/>
              <a:t>первые</a:t>
            </a:r>
            <a:r>
              <a:rPr sz="4000" spc="-145" dirty="0"/>
              <a:t> </a:t>
            </a:r>
            <a:r>
              <a:rPr sz="4000" spc="-10" dirty="0"/>
              <a:t>классы</a:t>
            </a:r>
            <a:endParaRPr sz="4000"/>
          </a:p>
          <a:p>
            <a:pPr marL="2453005">
              <a:lnSpc>
                <a:spcPct val="100000"/>
              </a:lnSpc>
            </a:pPr>
            <a:r>
              <a:rPr sz="4000" spc="-95" smtClean="0"/>
              <a:t>202</a:t>
            </a:r>
            <a:r>
              <a:rPr lang="ru-RU" sz="4000" spc="-95" dirty="0" smtClean="0"/>
              <a:t>5</a:t>
            </a:r>
            <a:r>
              <a:rPr sz="4000" spc="-95" smtClean="0"/>
              <a:t>-</a:t>
            </a:r>
            <a:r>
              <a:rPr sz="4000" spc="-65" smtClean="0"/>
              <a:t>202</a:t>
            </a:r>
            <a:r>
              <a:rPr lang="ru-RU" sz="4000" spc="-65" dirty="0" smtClean="0"/>
              <a:t>6</a:t>
            </a:r>
            <a:r>
              <a:rPr sz="4000" spc="-155" smtClean="0"/>
              <a:t> </a:t>
            </a:r>
            <a:r>
              <a:rPr sz="4000" spc="-60" dirty="0"/>
              <a:t>уч.год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0719" y="1726548"/>
            <a:ext cx="7622540" cy="415925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Первый</a:t>
            </a:r>
            <a:r>
              <a:rPr sz="32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этап</a:t>
            </a:r>
            <a:r>
              <a:rPr sz="32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(по</a:t>
            </a:r>
            <a:r>
              <a:rPr sz="3200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закрепленной</a:t>
            </a:r>
            <a:r>
              <a:rPr sz="3200" u="sng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территории)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  <a:tabLst>
                <a:tab pos="3896995" algn="l"/>
              </a:tabLst>
            </a:pPr>
            <a:r>
              <a:rPr sz="3200" dirty="0">
                <a:latin typeface="Calibri"/>
                <a:cs typeface="Calibri"/>
              </a:rPr>
              <a:t>01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апреля</a:t>
            </a:r>
            <a:r>
              <a:rPr sz="3200" spc="-5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202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5" smtClean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с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9.00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dirty="0">
                <a:latin typeface="Calibri"/>
                <a:cs typeface="Calibri"/>
              </a:rPr>
              <a:t>-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30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июня</a:t>
            </a:r>
            <a:r>
              <a:rPr sz="3200" spc="-5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202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-10" smtClean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г.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00">
              <a:latin typeface="Calibri"/>
              <a:cs typeface="Calibri"/>
            </a:endParaRPr>
          </a:p>
          <a:p>
            <a:pPr marL="781050" algn="ctr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Calibri"/>
                <a:cs typeface="Calibri"/>
              </a:rPr>
              <a:t>Приказ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о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зачислении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после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30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июня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70"/>
              </a:spcBef>
            </a:pPr>
            <a:endParaRPr sz="3200">
              <a:latin typeface="Calibri"/>
              <a:cs typeface="Calibri"/>
            </a:endParaRPr>
          </a:p>
          <a:p>
            <a:pPr marL="22860">
              <a:lnSpc>
                <a:spcPct val="100000"/>
              </a:lnSpc>
            </a:pP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Второй</a:t>
            </a:r>
            <a:r>
              <a:rPr sz="32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этап</a:t>
            </a:r>
            <a:r>
              <a:rPr sz="32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(при</a:t>
            </a:r>
            <a:r>
              <a:rPr sz="3200" u="sng" spc="-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наличии</a:t>
            </a:r>
            <a:r>
              <a:rPr sz="3200" u="sng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свободных</a:t>
            </a:r>
            <a:r>
              <a:rPr sz="3200" u="sng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мест)</a:t>
            </a:r>
            <a:endParaRPr sz="3200">
              <a:latin typeface="Calibri"/>
              <a:cs typeface="Calibri"/>
            </a:endParaRPr>
          </a:p>
          <a:p>
            <a:pPr marL="434340" algn="ctr">
              <a:lnSpc>
                <a:spcPct val="100000"/>
              </a:lnSpc>
              <a:spcBef>
                <a:spcPts val="2255"/>
              </a:spcBef>
            </a:pPr>
            <a:r>
              <a:rPr sz="3200" dirty="0">
                <a:latin typeface="Calibri"/>
                <a:cs typeface="Calibri"/>
              </a:rPr>
              <a:t>06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июля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5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сентября</a:t>
            </a:r>
            <a:r>
              <a:rPr sz="3200" spc="-105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202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-30" smtClean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г</a:t>
            </a:r>
            <a:r>
              <a:rPr sz="3200" b="1" spc="-25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563" y="280161"/>
            <a:ext cx="8002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Способы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подачи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заявления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на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обучение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1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класс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900" y="1268933"/>
            <a:ext cx="878776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spc="-15" dirty="0">
                <a:latin typeface="Times New Roman"/>
                <a:cs typeface="Times New Roman"/>
              </a:rPr>
              <a:t>-</a:t>
            </a:r>
            <a:r>
              <a:rPr sz="3000" b="0" dirty="0">
                <a:latin typeface="Times New Roman"/>
                <a:cs typeface="Times New Roman"/>
              </a:rPr>
              <a:t>через</a:t>
            </a:r>
            <a:r>
              <a:rPr sz="3000" b="0" spc="-55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единую</a:t>
            </a:r>
            <a:r>
              <a:rPr sz="3000" b="0" spc="-60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региональную</a:t>
            </a:r>
            <a:r>
              <a:rPr sz="3000" b="0" spc="-95" dirty="0">
                <a:latin typeface="Times New Roman"/>
                <a:cs typeface="Times New Roman"/>
              </a:rPr>
              <a:t> </a:t>
            </a:r>
            <a:r>
              <a:rPr sz="3000" b="0" spc="-10" dirty="0">
                <a:latin typeface="Times New Roman"/>
                <a:cs typeface="Times New Roman"/>
              </a:rPr>
              <a:t>информационную </a:t>
            </a:r>
            <a:r>
              <a:rPr sz="3000" b="0" dirty="0">
                <a:latin typeface="Times New Roman"/>
                <a:cs typeface="Times New Roman"/>
              </a:rPr>
              <a:t>систему</a:t>
            </a:r>
            <a:r>
              <a:rPr sz="3000" b="0" spc="-40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образования</a:t>
            </a:r>
            <a:r>
              <a:rPr sz="3000" b="0" spc="-65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региона</a:t>
            </a:r>
            <a:r>
              <a:rPr sz="3000" b="0" spc="-40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по</a:t>
            </a:r>
            <a:r>
              <a:rPr sz="3000" b="0" spc="-65" dirty="0">
                <a:latin typeface="Times New Roman"/>
                <a:cs typeface="Times New Roman"/>
              </a:rPr>
              <a:t> </a:t>
            </a:r>
            <a:r>
              <a:rPr sz="3000" b="0" dirty="0">
                <a:latin typeface="Times New Roman"/>
                <a:cs typeface="Times New Roman"/>
              </a:rPr>
              <a:t>ссылке</a:t>
            </a:r>
            <a:r>
              <a:rPr sz="3000" b="0" spc="-30" dirty="0">
                <a:latin typeface="Times New Roman"/>
                <a:cs typeface="Times New Roman"/>
              </a:rPr>
              <a:t> </a:t>
            </a:r>
            <a:r>
              <a:rPr sz="3000" b="0" spc="-10" dirty="0">
                <a:latin typeface="Times New Roman"/>
                <a:cs typeface="Times New Roman"/>
              </a:rPr>
              <a:t>(ЕРИСОКО):</a:t>
            </a:r>
            <a:endParaRPr sz="3000">
              <a:latin typeface="Times New Roman"/>
              <a:cs typeface="Times New Roman"/>
            </a:endParaRPr>
          </a:p>
          <a:p>
            <a:pPr marL="2341245" marR="2333625" indent="478790">
              <a:lnSpc>
                <a:spcPct val="100000"/>
              </a:lnSpc>
              <a:spcBef>
                <a:spcPts val="5"/>
              </a:spcBef>
            </a:pPr>
            <a:r>
              <a:rPr sz="3000" b="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https://one.43edu.ru</a:t>
            </a:r>
            <a:r>
              <a:rPr sz="3000" b="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000" b="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https://statements.43edu.ru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3555872"/>
            <a:ext cx="8785860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315" indent="-221615">
              <a:lnSpc>
                <a:spcPct val="100000"/>
              </a:lnSpc>
              <a:spcBef>
                <a:spcPts val="100"/>
              </a:spcBef>
              <a:buChar char="-"/>
              <a:tabLst>
                <a:tab pos="234315" algn="l"/>
              </a:tabLst>
            </a:pPr>
            <a:r>
              <a:rPr sz="3000" dirty="0">
                <a:latin typeface="Times New Roman"/>
                <a:cs typeface="Times New Roman"/>
              </a:rPr>
              <a:t>через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портал</a:t>
            </a:r>
            <a:r>
              <a:rPr sz="3000" spc="-9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госуслуг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0"/>
              </a:spcBef>
              <a:buFont typeface="Times New Roman"/>
              <a:buChar char="-"/>
            </a:pPr>
            <a:endParaRPr sz="3000">
              <a:latin typeface="Times New Roman"/>
              <a:cs typeface="Times New Roman"/>
            </a:endParaRPr>
          </a:p>
          <a:p>
            <a:pPr marL="234315" indent="-221615">
              <a:lnSpc>
                <a:spcPct val="100000"/>
              </a:lnSpc>
              <a:buChar char="-"/>
              <a:tabLst>
                <a:tab pos="234315" algn="l"/>
              </a:tabLst>
            </a:pPr>
            <a:r>
              <a:rPr sz="3000" dirty="0">
                <a:latin typeface="Times New Roman"/>
                <a:cs typeface="Times New Roman"/>
              </a:rPr>
              <a:t>через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операторов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почтовой</a:t>
            </a:r>
            <a:r>
              <a:rPr sz="3000" spc="-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связи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заказным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письмом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0"/>
              </a:spcBef>
              <a:buFont typeface="Times New Roman"/>
              <a:buChar char="-"/>
            </a:pPr>
            <a:endParaRPr sz="3000">
              <a:latin typeface="Times New Roman"/>
              <a:cs typeface="Times New Roman"/>
            </a:endParaRPr>
          </a:p>
          <a:p>
            <a:pPr marL="234315" indent="-221615">
              <a:lnSpc>
                <a:spcPct val="100000"/>
              </a:lnSpc>
              <a:buChar char="-"/>
              <a:tabLst>
                <a:tab pos="234315" algn="l"/>
              </a:tabLst>
            </a:pPr>
            <a:r>
              <a:rPr sz="3000" dirty="0">
                <a:latin typeface="Times New Roman"/>
                <a:cs typeface="Times New Roman"/>
              </a:rPr>
              <a:t>лично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в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общеобразовательную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организацию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3845" marR="5080" indent="-1521460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Апробация</a:t>
            </a:r>
            <a:r>
              <a:rPr sz="4000" spc="-155" dirty="0"/>
              <a:t> </a:t>
            </a:r>
            <a:r>
              <a:rPr sz="4000" spc="-25" dirty="0"/>
              <a:t>электронных</a:t>
            </a:r>
            <a:r>
              <a:rPr sz="4000" spc="-160" dirty="0"/>
              <a:t> </a:t>
            </a:r>
            <a:r>
              <a:rPr sz="4000" spc="-10" dirty="0"/>
              <a:t>систем </a:t>
            </a:r>
            <a:r>
              <a:rPr sz="4000" spc="-25" dirty="0"/>
              <a:t>подачи</a:t>
            </a:r>
            <a:r>
              <a:rPr sz="4000" spc="-195" dirty="0"/>
              <a:t> </a:t>
            </a:r>
            <a:r>
              <a:rPr sz="4000" spc="-10" dirty="0"/>
              <a:t>заявлений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752345" y="6003747"/>
            <a:ext cx="56559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dirty="0">
                <a:latin typeface="Calibri"/>
                <a:cs typeface="Calibri"/>
              </a:rPr>
              <a:t>Кабинет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№</a:t>
            </a:r>
            <a:r>
              <a:rPr sz="2200" b="1" spc="-11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12,</a:t>
            </a:r>
            <a:r>
              <a:rPr sz="2200" b="1" spc="-114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Никулкин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Николай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Николаевич</a:t>
            </a:r>
            <a:endParaRPr sz="2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650" y="4641850"/>
          <a:ext cx="8215630" cy="1155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98240"/>
                <a:gridCol w="4517390"/>
              </a:tblGrid>
              <a:tr h="384810">
                <a:tc>
                  <a:txBody>
                    <a:bodyPr/>
                    <a:lstStyle/>
                    <a:p>
                      <a:pPr marL="457834" algn="ctr">
                        <a:lnSpc>
                          <a:spcPts val="260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Дни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недели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 algn="ctr">
                        <a:lnSpc>
                          <a:spcPts val="2600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Время</a:t>
                      </a:r>
                      <a:r>
                        <a:rPr sz="2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работы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524510">
                        <a:lnSpc>
                          <a:spcPts val="26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понедельник</a:t>
                      </a:r>
                      <a:r>
                        <a:rPr sz="2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22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пятница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4510">
                        <a:lnSpc>
                          <a:spcPts val="2605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09.00</a:t>
                      </a:r>
                      <a:r>
                        <a:rPr sz="2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15.00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marL="524510">
                        <a:lnSpc>
                          <a:spcPts val="26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суббота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4510">
                        <a:lnSpc>
                          <a:spcPts val="2605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08.00</a:t>
                      </a:r>
                      <a:r>
                        <a:rPr sz="2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13.00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38099" y="1497279"/>
            <a:ext cx="8075930" cy="295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40970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системы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ЕРИСО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КО</a:t>
            </a:r>
            <a:r>
              <a:rPr sz="3200">
                <a:latin typeface="Calibri"/>
                <a:cs typeface="Calibri"/>
              </a:rPr>
              <a:t>:</a:t>
            </a:r>
            <a:r>
              <a:rPr sz="3200" spc="22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1</a:t>
            </a:r>
            <a:r>
              <a:rPr lang="ru-RU" sz="3200" dirty="0" smtClean="0">
                <a:latin typeface="Calibri"/>
                <a:cs typeface="Calibri"/>
              </a:rPr>
              <a:t>7</a:t>
            </a:r>
            <a:r>
              <a:rPr sz="3200" spc="-25" smtClean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–</a:t>
            </a:r>
            <a:r>
              <a:rPr sz="3200" spc="-20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</a:t>
            </a:r>
            <a:r>
              <a:rPr lang="ru-RU" sz="3200" dirty="0" smtClean="0">
                <a:latin typeface="Calibri"/>
                <a:cs typeface="Calibri"/>
              </a:rPr>
              <a:t>3</a:t>
            </a:r>
            <a:r>
              <a:rPr sz="3200" spc="-25" smtClean="0">
                <a:latin typeface="Calibri"/>
                <a:cs typeface="Calibri"/>
              </a:rPr>
              <a:t> </a:t>
            </a:r>
            <a:r>
              <a:rPr sz="3200">
                <a:latin typeface="Calibri"/>
                <a:cs typeface="Calibri"/>
              </a:rPr>
              <a:t>марта</a:t>
            </a:r>
            <a:r>
              <a:rPr sz="3200" spc="-45">
                <a:latin typeface="Calibri"/>
                <a:cs typeface="Calibri"/>
              </a:rPr>
              <a:t> </a:t>
            </a:r>
            <a:r>
              <a:rPr sz="3200" smtClean="0">
                <a:latin typeface="Calibri"/>
                <a:cs typeface="Calibri"/>
              </a:rPr>
              <a:t>202</a:t>
            </a:r>
            <a:r>
              <a:rPr lang="ru-RU" sz="3200" dirty="0" smtClean="0">
                <a:latin typeface="Calibri"/>
                <a:cs typeface="Calibri"/>
              </a:rPr>
              <a:t>5</a:t>
            </a:r>
            <a:r>
              <a:rPr sz="3200" spc="-30" smtClean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года</a:t>
            </a:r>
            <a:endParaRPr sz="3200">
              <a:latin typeface="Calibri"/>
              <a:cs typeface="Calibri"/>
            </a:endParaRPr>
          </a:p>
          <a:p>
            <a:pPr marR="76835" algn="ctr">
              <a:lnSpc>
                <a:spcPct val="100000"/>
              </a:lnSpc>
              <a:spcBef>
                <a:spcPts val="2620"/>
              </a:spcBef>
            </a:pP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30</a:t>
            </a:r>
            <a:r>
              <a:rPr sz="2800" u="sng" spc="-10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марта</a:t>
            </a:r>
            <a:r>
              <a:rPr sz="28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r>
              <a:rPr sz="2800" u="sng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удаление</a:t>
            </a:r>
            <a:r>
              <a:rPr sz="28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пробных</a:t>
            </a:r>
            <a:r>
              <a:rPr sz="2800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заявлений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40"/>
              </a:spcBef>
            </a:pPr>
            <a:endParaRPr sz="2800">
              <a:latin typeface="Calibri"/>
              <a:cs typeface="Calibri"/>
            </a:endParaRPr>
          </a:p>
          <a:p>
            <a:pPr marL="2769870" marR="5080" indent="-2757805">
              <a:lnSpc>
                <a:spcPct val="100000"/>
              </a:lnSpc>
            </a:pPr>
            <a:r>
              <a:rPr sz="3200" b="1" dirty="0">
                <a:latin typeface="Calibri"/>
                <a:cs typeface="Calibri"/>
              </a:rPr>
              <a:t>Дата</a:t>
            </a:r>
            <a:r>
              <a:rPr sz="3200" b="1" spc="-17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и</a:t>
            </a:r>
            <a:r>
              <a:rPr sz="3200" b="1" spc="-11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время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подачи</a:t>
            </a:r>
            <a:r>
              <a:rPr sz="3200" b="1" spc="-1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электронных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заявлений </a:t>
            </a:r>
            <a:r>
              <a:rPr sz="3200" b="1" dirty="0">
                <a:latin typeface="Calibri"/>
                <a:cs typeface="Calibri"/>
              </a:rPr>
              <a:t>лично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в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школу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3054" y="242442"/>
            <a:ext cx="49764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Внеочередной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порядок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приема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387" y="679831"/>
            <a:ext cx="8258175" cy="5335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9050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(пункт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9(1)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Порядка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приема)</a:t>
            </a:r>
            <a:endParaRPr sz="2000">
              <a:latin typeface="Times New Roman"/>
              <a:cs typeface="Times New Roman"/>
            </a:endParaRPr>
          </a:p>
          <a:p>
            <a:pPr marL="134620" marR="90805" algn="ctr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Изменения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статье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28.1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№226-</a:t>
            </a:r>
            <a:r>
              <a:rPr sz="2000" b="1" dirty="0">
                <a:latin typeface="Times New Roman"/>
                <a:cs typeface="Times New Roman"/>
              </a:rPr>
              <a:t>ФЗ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«О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войсках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национальной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гвардии </a:t>
            </a:r>
            <a:r>
              <a:rPr sz="2000" b="1" dirty="0">
                <a:latin typeface="Times New Roman"/>
                <a:cs typeface="Times New Roman"/>
              </a:rPr>
              <a:t>Российской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Федерации»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Во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внеочередном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порядке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предоставляются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места:</a:t>
            </a:r>
            <a:endParaRPr sz="2400">
              <a:latin typeface="Times New Roman"/>
              <a:cs typeface="Times New Roman"/>
            </a:endParaRPr>
          </a:p>
          <a:p>
            <a:pPr marL="189865" indent="-177165" algn="just">
              <a:lnSpc>
                <a:spcPct val="100000"/>
              </a:lnSpc>
              <a:buChar char="-"/>
              <a:tabLst>
                <a:tab pos="189865" algn="l"/>
              </a:tabLst>
            </a:pPr>
            <a:r>
              <a:rPr sz="2400" dirty="0">
                <a:latin typeface="Times New Roman"/>
                <a:cs typeface="Times New Roman"/>
              </a:rPr>
              <a:t>детям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сотрудников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войск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национальной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гвардии,</a:t>
            </a:r>
            <a:endParaRPr sz="2400">
              <a:latin typeface="Times New Roman"/>
              <a:cs typeface="Times New Roman"/>
            </a:endParaRPr>
          </a:p>
          <a:p>
            <a:pPr marL="12700" marR="5080" indent="261620" algn="just">
              <a:lnSpc>
                <a:spcPct val="100000"/>
              </a:lnSpc>
              <a:buChar char="-"/>
              <a:tabLst>
                <a:tab pos="274320" algn="l"/>
              </a:tabLst>
            </a:pPr>
            <a:r>
              <a:rPr sz="2400" dirty="0">
                <a:latin typeface="Times New Roman"/>
                <a:cs typeface="Times New Roman"/>
              </a:rPr>
              <a:t>детям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военнослужащих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детям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граждан,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пребывавших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dirty="0">
                <a:latin typeface="Times New Roman"/>
                <a:cs typeface="Times New Roman"/>
              </a:rPr>
              <a:t>добровольческих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формированиях,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погибших</a:t>
            </a:r>
            <a:r>
              <a:rPr sz="2400" b="1" spc="2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(умерших)</a:t>
            </a:r>
            <a:r>
              <a:rPr sz="2400" b="1" spc="24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при </a:t>
            </a:r>
            <a:r>
              <a:rPr sz="2400" b="1" dirty="0">
                <a:latin typeface="Times New Roman"/>
                <a:cs typeface="Times New Roman"/>
              </a:rPr>
              <a:t>выполнении</a:t>
            </a:r>
            <a:r>
              <a:rPr sz="2400" b="1" spc="2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задач</a:t>
            </a:r>
            <a:r>
              <a:rPr sz="2400" b="1" spc="2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2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специальной</a:t>
            </a:r>
            <a:r>
              <a:rPr sz="2400" b="1" spc="2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военной</a:t>
            </a:r>
            <a:r>
              <a:rPr sz="2400" b="1" spc="2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операции</a:t>
            </a:r>
            <a:r>
              <a:rPr sz="2400" b="1" spc="2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либо </a:t>
            </a:r>
            <a:r>
              <a:rPr sz="2400" dirty="0">
                <a:latin typeface="Times New Roman"/>
                <a:cs typeface="Times New Roman"/>
              </a:rPr>
              <a:t>позднее</a:t>
            </a:r>
            <a:r>
              <a:rPr sz="2400" spc="3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указанного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периода,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но</a:t>
            </a:r>
            <a:r>
              <a:rPr sz="2400" spc="3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вследствие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увечья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(ранения, </a:t>
            </a:r>
            <a:r>
              <a:rPr sz="2400" dirty="0">
                <a:latin typeface="Times New Roman"/>
                <a:cs typeface="Times New Roman"/>
              </a:rPr>
              <a:t>травмы,</a:t>
            </a:r>
            <a:r>
              <a:rPr sz="2400" spc="25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контузии)</a:t>
            </a:r>
            <a:r>
              <a:rPr sz="2400" spc="254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254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заболевания,</a:t>
            </a:r>
            <a:r>
              <a:rPr sz="2400" spc="254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полученных</a:t>
            </a:r>
            <a:r>
              <a:rPr sz="2400" spc="254" dirty="0">
                <a:latin typeface="Times New Roman"/>
                <a:cs typeface="Times New Roman"/>
              </a:rPr>
              <a:t>   </a:t>
            </a:r>
            <a:r>
              <a:rPr sz="2400" spc="-25" dirty="0">
                <a:latin typeface="Times New Roman"/>
                <a:cs typeface="Times New Roman"/>
              </a:rPr>
              <a:t>при </a:t>
            </a:r>
            <a:r>
              <a:rPr sz="2400" dirty="0">
                <a:latin typeface="Times New Roman"/>
                <a:cs typeface="Times New Roman"/>
              </a:rPr>
              <a:t>выполнении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задач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ходе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проведения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специальной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военной </a:t>
            </a:r>
            <a:r>
              <a:rPr sz="2400" dirty="0">
                <a:latin typeface="Times New Roman"/>
                <a:cs typeface="Times New Roman"/>
              </a:rPr>
              <a:t>операции,</a:t>
            </a:r>
            <a:r>
              <a:rPr sz="2400" spc="500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05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государственных</a:t>
            </a:r>
            <a:r>
              <a:rPr sz="2400" spc="495" dirty="0">
                <a:latin typeface="Times New Roman"/>
                <a:cs typeface="Times New Roman"/>
              </a:rPr>
              <a:t>   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505" dirty="0">
                <a:latin typeface="Times New Roman"/>
                <a:cs typeface="Times New Roman"/>
              </a:rPr>
              <a:t>    </a:t>
            </a:r>
            <a:r>
              <a:rPr sz="2400" spc="-10" dirty="0">
                <a:latin typeface="Times New Roman"/>
                <a:cs typeface="Times New Roman"/>
              </a:rPr>
              <a:t>муниципальных </a:t>
            </a:r>
            <a:r>
              <a:rPr sz="2400" dirty="0">
                <a:latin typeface="Times New Roman"/>
                <a:cs typeface="Times New Roman"/>
              </a:rPr>
              <a:t>общеобразовательных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организациях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месту</a:t>
            </a:r>
            <a:r>
              <a:rPr sz="2400" b="1" spc="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жительства</a:t>
            </a:r>
            <a:r>
              <a:rPr sz="2400" b="1" spc="9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их </a:t>
            </a:r>
            <a:r>
              <a:rPr sz="2400" b="1" spc="-10" dirty="0">
                <a:latin typeface="Times New Roman"/>
                <a:cs typeface="Times New Roman"/>
              </a:rPr>
              <a:t>семей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1451</Words>
  <Application>Microsoft Office PowerPoint</Application>
  <PresentationFormat>Экран (4:3)</PresentationFormat>
  <Paragraphs>244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Правила приема в 1 класс МОАУ СОШ с УИОП № 37 . Кирова</vt:lpstr>
      <vt:lpstr>Федеральные нормативные правовые документы</vt:lpstr>
      <vt:lpstr>Региональные, муниципальные документы</vt:lpstr>
      <vt:lpstr>Численность 1 –х классов в МОАУ СОШ с УИОП № 3 г. Кирова 2024 – 2025 учебном году:</vt:lpstr>
      <vt:lpstr>Территория микрорайона, закрепленная за МОАУ СОШ с УИОП № 37 г. Кирова (утверждена постановлением администрации г. Кирова № 589-П от 03.03.2025)</vt:lpstr>
      <vt:lpstr>Прием в первые классы 2025-2026 уч.год</vt:lpstr>
      <vt:lpstr>-через единую региональную информационную систему образования региона по ссылке (ЕРИСОКО): https://one.43edu.ru https://statements.43edu.ru</vt:lpstr>
      <vt:lpstr>Апробация электронных систем подачи заявлений</vt:lpstr>
      <vt:lpstr>Внеочередной порядок приема</vt:lpstr>
      <vt:lpstr>Первоочередной порядок приема (п.10 Порядка приема)</vt:lpstr>
      <vt:lpstr>Первоочередной порядок приема (п.10 Порядка приема)</vt:lpstr>
      <vt:lpstr>Первоочередной порядок приема (дополнительная мера социальной поддержки)</vt:lpstr>
      <vt:lpstr>Первоочередной порядок приема (дополнительная мера социальной поддержки)</vt:lpstr>
      <vt:lpstr>(п.12 Порядка приема)</vt:lpstr>
      <vt:lpstr>Пакет документов для зачисления в 1 класс</vt:lpstr>
      <vt:lpstr>Подтверждающий пакет документов принимает секретарь школы:</vt:lpstr>
      <vt:lpstr>Прием бумажного пакета документов</vt:lpstr>
      <vt:lpstr>Телефоны горячей линии технической поддержки для родителей: 8-922-949-99-54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Гульнара</dc:creator>
  <cp:lastModifiedBy>Пользователь Windows</cp:lastModifiedBy>
  <cp:revision>1</cp:revision>
  <dcterms:created xsi:type="dcterms:W3CDTF">2025-03-05T12:59:05Z</dcterms:created>
  <dcterms:modified xsi:type="dcterms:W3CDTF">2025-03-05T13:02:32Z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2024-03-22T00:00:00Z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2025-03-05T00:00:00Z</vt:filetime>
  </property>
  <property fmtid="{D5CDD505-2E9C-101B-9397-08002B2CF9AE}" pid="5" name="Producer">
    <vt:lpwstr>Microsoft® PowerPoint® LTSC</vt:lpwstr>
  </property>
</Properties>
</file>